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4" r:id="rId1"/>
    <p:sldMasterId id="2147483648" r:id="rId2"/>
  </p:sldMasterIdLst>
  <p:notesMasterIdLst>
    <p:notesMasterId r:id="rId53"/>
  </p:notesMasterIdLst>
  <p:handoutMasterIdLst>
    <p:handoutMasterId r:id="rId54"/>
  </p:handoutMasterIdLst>
  <p:sldIdLst>
    <p:sldId id="256" r:id="rId3"/>
    <p:sldId id="261" r:id="rId4"/>
    <p:sldId id="263" r:id="rId5"/>
    <p:sldId id="267" r:id="rId6"/>
    <p:sldId id="268" r:id="rId7"/>
    <p:sldId id="269" r:id="rId8"/>
    <p:sldId id="270" r:id="rId9"/>
    <p:sldId id="271" r:id="rId10"/>
    <p:sldId id="275" r:id="rId11"/>
    <p:sldId id="278" r:id="rId12"/>
    <p:sldId id="272" r:id="rId13"/>
    <p:sldId id="312" r:id="rId14"/>
    <p:sldId id="279" r:id="rId15"/>
    <p:sldId id="273" r:id="rId16"/>
    <p:sldId id="274" r:id="rId17"/>
    <p:sldId id="310" r:id="rId18"/>
    <p:sldId id="281" r:id="rId19"/>
    <p:sldId id="259" r:id="rId20"/>
    <p:sldId id="311" r:id="rId21"/>
    <p:sldId id="282" r:id="rId22"/>
    <p:sldId id="283" r:id="rId23"/>
    <p:sldId id="266" r:id="rId24"/>
    <p:sldId id="284" r:id="rId25"/>
    <p:sldId id="285" r:id="rId26"/>
    <p:sldId id="286" r:id="rId27"/>
    <p:sldId id="287" r:id="rId28"/>
    <p:sldId id="288" r:id="rId29"/>
    <p:sldId id="289" r:id="rId30"/>
    <p:sldId id="290" r:id="rId31"/>
    <p:sldId id="276" r:id="rId32"/>
    <p:sldId id="277" r:id="rId33"/>
    <p:sldId id="291" r:id="rId34"/>
    <p:sldId id="292" r:id="rId35"/>
    <p:sldId id="293" r:id="rId36"/>
    <p:sldId id="294" r:id="rId37"/>
    <p:sldId id="295" r:id="rId38"/>
    <p:sldId id="296" r:id="rId39"/>
    <p:sldId id="309"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Lst>
  <p:sldSz cx="12192000" cy="6858000"/>
  <p:notesSz cx="9925050" cy="6665913"/>
  <p:custDataLst>
    <p:tags r:id="rId55"/>
  </p:custData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Inhalt" id="{ABA0CC13-5118-40AE-A916-234661DAC14A}">
          <p14:sldIdLst>
            <p14:sldId id="256"/>
            <p14:sldId id="261"/>
            <p14:sldId id="263"/>
            <p14:sldId id="267"/>
            <p14:sldId id="268"/>
            <p14:sldId id="269"/>
            <p14:sldId id="270"/>
            <p14:sldId id="271"/>
            <p14:sldId id="275"/>
            <p14:sldId id="278"/>
            <p14:sldId id="272"/>
            <p14:sldId id="312"/>
            <p14:sldId id="279"/>
            <p14:sldId id="273"/>
            <p14:sldId id="274"/>
            <p14:sldId id="310"/>
            <p14:sldId id="281"/>
            <p14:sldId id="259"/>
            <p14:sldId id="311"/>
          </p14:sldIdLst>
        </p14:section>
        <p14:section name="Backup" id="{919139A4-ADE2-4564-AE13-E4B8AE78359D}">
          <p14:sldIdLst>
            <p14:sldId id="282"/>
            <p14:sldId id="283"/>
            <p14:sldId id="266"/>
            <p14:sldId id="284"/>
            <p14:sldId id="285"/>
            <p14:sldId id="286"/>
            <p14:sldId id="287"/>
            <p14:sldId id="288"/>
            <p14:sldId id="289"/>
            <p14:sldId id="290"/>
            <p14:sldId id="276"/>
            <p14:sldId id="277"/>
            <p14:sldId id="291"/>
            <p14:sldId id="292"/>
            <p14:sldId id="293"/>
            <p14:sldId id="294"/>
            <p14:sldId id="295"/>
            <p14:sldId id="296"/>
            <p14:sldId id="309"/>
            <p14:sldId id="297"/>
            <p14:sldId id="298"/>
            <p14:sldId id="299"/>
            <p14:sldId id="300"/>
            <p14:sldId id="301"/>
            <p14:sldId id="302"/>
            <p14:sldId id="303"/>
            <p14:sldId id="304"/>
            <p14:sldId id="305"/>
            <p14:sldId id="306"/>
            <p14:sldId id="307"/>
            <p14:sldId id="3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a:srgbClr val="3333FF"/>
    <a:srgbClr val="008000"/>
    <a:srgbClr val="CC00CC"/>
    <a:srgbClr val="A50021"/>
    <a:srgbClr val="660066"/>
    <a:srgbClr val="663300"/>
    <a:srgbClr val="99FFCC"/>
    <a:srgbClr val="5CF0D4"/>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4" autoAdjust="0"/>
    <p:restoredTop sz="96807" autoAdjust="0"/>
  </p:normalViewPr>
  <p:slideViewPr>
    <p:cSldViewPr>
      <p:cViewPr>
        <p:scale>
          <a:sx n="100" d="100"/>
          <a:sy n="100" d="100"/>
        </p:scale>
        <p:origin x="60" y="58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35" d="100"/>
          <a:sy n="135" d="100"/>
        </p:scale>
        <p:origin x="-1518" y="-9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20/02/2024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9T13:40:03.348"/>
    </inkml:context>
    <inkml:brush xml:id="br0">
      <inkml:brushProperty name="width" value="0.1" units="cm"/>
      <inkml:brushProperty name="height" value="0.1" units="cm"/>
      <inkml:brushProperty name="color" value="#FFFFFF"/>
    </inkml:brush>
  </inkml:definitions>
  <inkml:trace contextRef="#ctx0" brushRef="#br0">0 0 24575,'4'5'0,"-1"0"0,0 1 0,0-1 0,-1 1 0,0-1 0,0 1 0,2 9 0,3 7 0,50 146 0,-14-90 0,-69-124 0,15 27 0,1 1 0,0-2 0,1 0 0,-6-22 0,-14-70-1365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9T13:40:05.336"/>
    </inkml:context>
    <inkml:brush xml:id="br0">
      <inkml:brushProperty name="width" value="0.1" units="cm"/>
      <inkml:brushProperty name="height" value="0.1" units="cm"/>
      <inkml:brushProperty name="color" value="#FFFFFF"/>
    </inkml:brush>
  </inkml:definitions>
  <inkml:trace contextRef="#ctx0" brushRef="#br0">104 0 24575,'-2'1'0,"1"-1"0,0 1 0,0 0 0,0 0 0,0-1 0,0 1 0,0 0 0,0 0 0,0 0 0,0 0 0,1 0 0,-1 0 0,0 0 0,1 1 0,-1-1 0,0 0 0,1 0 0,-1 0 0,1 1 0,0-1 0,-1 2 0,-8 32 0,9-33 0,-23 140 0,20-126 0,-1-1 0,0 0 0,-10 23 0,-6 17 0,18-47 0,-4 26 0,6-34 0,0 0 0,0 1 0,0-1 0,0 0 0,0 1 0,0-1 0,1 0 0,-1 1 0,0-1 0,0 0 0,0 1 0,0-1 0,1 0 0,-1 1 0,0-1 0,0 0 0,1 0 0,-1 1 0,0-1 0,1 0 0,-1 0 0,0 1 0,1-1 0,-1 0 0,0 0 0,1 0 0,-1 0 0,0 0 0,1 1 0,20-7 0,-16 3-91,0 1 0,0-1 0,0 0 0,-1-1 0,1 1 0,-1-1 0,1 0 0,-1 0 0,0-1 0,-1 1 0,1-1 0,-1 0 0,0 0 0,4-9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de-DE" smtClean="0"/>
              <a:pPr>
                <a:defRPr/>
              </a:pPr>
              <a:t>20.02.2024</a:t>
            </a:fld>
            <a:endParaRPr lang="de-DE" dirty="0"/>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de-DE" dirty="0"/>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de-DE" smtClean="0"/>
              <a:pPr>
                <a:defRPr/>
              </a:pPr>
              <a:t>‹#›</a:t>
            </a:fld>
            <a:endParaRPr lang="de-DE" dirty="0"/>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lstStyle/>
          <a:p>
            <a:r>
              <a:rPr lang="en-US" b="0" i="0" dirty="0">
                <a:solidFill>
                  <a:srgbClr val="323130"/>
                </a:solidFill>
                <a:effectLst/>
                <a:latin typeface="Segoe UI" panose="020B0502040204020203" pitchFamily="34" charset="0"/>
              </a:rPr>
              <a:t>Ladies and gentlemen, thank you very much for joining my master thesis presentation with the title "Methodical Approach for Analyzing Process Variables and Optimizing Boundary Conditions in Multi-Axis Robot Programs." Before we jump in, I would like to explicitly thank my two supervisors, Ludwig Siebert and Marius Breuer. Without them, this work would not be possible.</a:t>
            </a:r>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de-DE" smtClean="0"/>
              <a:pPr>
                <a:defRPr/>
              </a:pPr>
              <a:t>1</a:t>
            </a:fld>
            <a:endParaRPr lang="de-DE" dirty="0"/>
          </a:p>
        </p:txBody>
      </p:sp>
    </p:spTree>
    <p:extLst>
      <p:ext uri="{BB962C8B-B14F-4D97-AF65-F5344CB8AC3E}">
        <p14:creationId xmlns:p14="http://schemas.microsoft.com/office/powerpoint/2010/main" val="4015877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rgbClr val="FF0000"/>
                </a:solidFill>
                <a:latin typeface="+mn-lt"/>
              </a:rPr>
              <a:t>Make explanation sound good</a:t>
            </a:r>
            <a:endParaRPr lang="en-DE" sz="1200" dirty="0">
              <a:solidFill>
                <a:srgbClr val="FF0000"/>
              </a:solidFill>
              <a:latin typeface="+mn-lt"/>
            </a:endParaRPr>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16</a:t>
            </a:fld>
            <a:endParaRPr lang="de-DE" dirty="0"/>
          </a:p>
        </p:txBody>
      </p:sp>
    </p:spTree>
    <p:extLst>
      <p:ext uri="{BB962C8B-B14F-4D97-AF65-F5344CB8AC3E}">
        <p14:creationId xmlns:p14="http://schemas.microsoft.com/office/powerpoint/2010/main" val="178471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85750" indent="-285750" algn="l">
              <a:lnSpc>
                <a:spcPct val="150000"/>
              </a:lnSpc>
              <a:buFont typeface="Arial" panose="020B0604020202020204" pitchFamily="34" charset="0"/>
              <a:buChar char="•"/>
            </a:pPr>
            <a:r>
              <a:rPr lang="en-US" sz="1200" b="0" i="0" dirty="0">
                <a:solidFill>
                  <a:srgbClr val="323130"/>
                </a:solidFill>
                <a:effectLst/>
                <a:latin typeface="+mn-lt"/>
              </a:rPr>
              <a:t> The validation provides a solid proof-of-concept for the proposed methodology.</a:t>
            </a:r>
          </a:p>
          <a:p>
            <a:pPr marL="285750" indent="-285750">
              <a:lnSpc>
                <a:spcPct val="150000"/>
              </a:lnSpc>
              <a:buFont typeface="Arial" panose="020B0604020202020204" pitchFamily="34" charset="0"/>
              <a:buChar char="•"/>
            </a:pPr>
            <a:r>
              <a:rPr lang="en-US" sz="1200" dirty="0">
                <a:solidFill>
                  <a:srgbClr val="323130"/>
                </a:solidFill>
                <a:latin typeface="+mn-lt"/>
              </a:rPr>
              <a:t> It is shown that the redundant </a:t>
            </a:r>
            <a:r>
              <a:rPr lang="en-US" sz="1200" dirty="0" err="1">
                <a:solidFill>
                  <a:srgbClr val="323130"/>
                </a:solidFill>
                <a:latin typeface="+mn-lt"/>
              </a:rPr>
              <a:t>DoFs</a:t>
            </a:r>
            <a:r>
              <a:rPr lang="en-US" sz="1200" dirty="0">
                <a:solidFill>
                  <a:srgbClr val="323130"/>
                </a:solidFill>
                <a:latin typeface="+mn-lt"/>
              </a:rPr>
              <a:t> can offer significant potential for improvement in the robot’s movement.</a:t>
            </a:r>
            <a:endParaRPr lang="en-US" sz="1200" b="0" i="0" dirty="0">
              <a:solidFill>
                <a:srgbClr val="323130"/>
              </a:solidFill>
              <a:effectLst/>
              <a:latin typeface="+mn-lt"/>
            </a:endParaRPr>
          </a:p>
          <a:p>
            <a:pPr marL="285750" indent="-285750" algn="l">
              <a:lnSpc>
                <a:spcPct val="150000"/>
              </a:lnSpc>
              <a:buFont typeface="Arial" panose="020B0604020202020204" pitchFamily="34" charset="0"/>
              <a:buChar char="•"/>
            </a:pPr>
            <a:r>
              <a:rPr lang="en-US" sz="1200" b="0" i="0" dirty="0">
                <a:solidFill>
                  <a:srgbClr val="323130"/>
                </a:solidFill>
                <a:effectLst/>
                <a:latin typeface="+mn-lt"/>
              </a:rPr>
              <a:t> A PSO-algorithm is reasonable choice for finding the optimal boundary condition for two redundant </a:t>
            </a:r>
            <a:r>
              <a:rPr lang="en-US" sz="1200" b="0" i="0" dirty="0" err="1">
                <a:solidFill>
                  <a:srgbClr val="323130"/>
                </a:solidFill>
                <a:effectLst/>
                <a:latin typeface="+mn-lt"/>
              </a:rPr>
              <a:t>DoF</a:t>
            </a:r>
            <a:r>
              <a:rPr lang="en-US" sz="1200" b="0" i="0" dirty="0">
                <a:solidFill>
                  <a:srgbClr val="323130"/>
                </a:solidFill>
                <a:effectLst/>
                <a:latin typeface="+mn-lt"/>
              </a:rPr>
              <a:t>.</a:t>
            </a:r>
          </a:p>
          <a:p>
            <a:pPr marL="285750" indent="-285750">
              <a:lnSpc>
                <a:spcPct val="150000"/>
              </a:lnSpc>
              <a:buFont typeface="Arial" panose="020B0604020202020204" pitchFamily="34" charset="0"/>
              <a:buChar char="•"/>
            </a:pPr>
            <a:r>
              <a:rPr lang="en-US" sz="1200" b="0" i="0" dirty="0">
                <a:solidFill>
                  <a:srgbClr val="323130"/>
                </a:solidFill>
                <a:effectLst/>
                <a:latin typeface="+mn-lt"/>
              </a:rPr>
              <a:t> The method's adaptability allows for wide </a:t>
            </a:r>
            <a:r>
              <a:rPr lang="en-US" sz="1200" dirty="0"/>
              <a:t>application</a:t>
            </a:r>
            <a:r>
              <a:rPr lang="en-US" sz="1200" b="0" i="0" dirty="0">
                <a:solidFill>
                  <a:srgbClr val="323130"/>
                </a:solidFill>
                <a:effectLst/>
                <a:latin typeface="+mn-lt"/>
              </a:rPr>
              <a:t> to a broad spectrum of robotic systems</a:t>
            </a:r>
          </a:p>
          <a:p>
            <a:pPr marL="285750" indent="-285750" algn="l">
              <a:lnSpc>
                <a:spcPct val="150000"/>
              </a:lnSpc>
              <a:buFont typeface="Arial" panose="020B0604020202020204" pitchFamily="34" charset="0"/>
              <a:buChar char="•"/>
            </a:pPr>
            <a:r>
              <a:rPr lang="en-US" sz="1200" b="0" i="0" dirty="0">
                <a:solidFill>
                  <a:srgbClr val="323130"/>
                </a:solidFill>
                <a:effectLst/>
                <a:latin typeface="+mn-lt"/>
              </a:rPr>
              <a:t> Additional factors need to be considered for detailed validation, such as longer</a:t>
            </a:r>
            <a:r>
              <a:rPr lang="en-US" sz="1200" dirty="0">
                <a:solidFill>
                  <a:srgbClr val="323130"/>
                </a:solidFill>
                <a:latin typeface="+mn-lt"/>
              </a:rPr>
              <a:t> </a:t>
            </a:r>
            <a:r>
              <a:rPr lang="en-US" sz="1200" b="0" i="0" dirty="0">
                <a:solidFill>
                  <a:srgbClr val="323130"/>
                </a:solidFill>
                <a:effectLst/>
                <a:latin typeface="+mn-lt"/>
              </a:rPr>
              <a:t>production G-codes</a:t>
            </a:r>
            <a:br>
              <a:rPr lang="en-US" sz="1200" dirty="0">
                <a:solidFill>
                  <a:srgbClr val="323130"/>
                </a:solidFill>
                <a:latin typeface="+mn-lt"/>
              </a:rPr>
            </a:br>
            <a:r>
              <a:rPr lang="en-US" sz="1200" dirty="0">
                <a:solidFill>
                  <a:srgbClr val="323130"/>
                </a:solidFill>
                <a:latin typeface="+mn-lt"/>
              </a:rPr>
              <a:t> </a:t>
            </a:r>
            <a:r>
              <a:rPr lang="en-US" sz="1200" b="0" i="0" dirty="0">
                <a:solidFill>
                  <a:srgbClr val="323130"/>
                </a:solidFill>
                <a:effectLst/>
                <a:latin typeface="+mn-lt"/>
              </a:rPr>
              <a:t>and complex multi-axis operations with more than two redundant </a:t>
            </a:r>
            <a:r>
              <a:rPr lang="en-US" sz="1200" b="0" i="0" dirty="0" err="1">
                <a:solidFill>
                  <a:srgbClr val="323130"/>
                </a:solidFill>
                <a:effectLst/>
                <a:latin typeface="+mn-lt"/>
              </a:rPr>
              <a:t>DoFs</a:t>
            </a:r>
            <a:r>
              <a:rPr lang="en-US" sz="1200" b="0" i="0" dirty="0">
                <a:solidFill>
                  <a:srgbClr val="323130"/>
                </a:solidFill>
                <a:effectLst/>
                <a:latin typeface="+mn-lt"/>
              </a:rPr>
              <a:t>.</a:t>
            </a:r>
          </a:p>
          <a:p>
            <a:endParaRPr lang="en-US" dirty="0"/>
          </a:p>
          <a:p>
            <a:pPr marL="285750" indent="-285750">
              <a:lnSpc>
                <a:spcPct val="150000"/>
              </a:lnSpc>
              <a:buFont typeface="Arial" panose="020B0604020202020204" pitchFamily="34" charset="0"/>
              <a:buChar char="•"/>
            </a:pPr>
            <a:r>
              <a:rPr lang="en-US" sz="1200" b="0" i="0" dirty="0">
                <a:solidFill>
                  <a:srgbClr val="323130"/>
                </a:solidFill>
                <a:effectLst/>
                <a:latin typeface="+mn-lt"/>
              </a:rPr>
              <a:t>A combination with CAM-software can significantly reduce computation time</a:t>
            </a:r>
          </a:p>
          <a:p>
            <a:pPr marL="285750" indent="-285750">
              <a:lnSpc>
                <a:spcPct val="150000"/>
              </a:lnSpc>
              <a:buFont typeface="Arial" panose="020B0604020202020204" pitchFamily="34" charset="0"/>
              <a:buChar char="•"/>
            </a:pPr>
            <a:r>
              <a:rPr lang="en-US" sz="1200" dirty="0">
                <a:solidFill>
                  <a:srgbClr val="323130"/>
                </a:solidFill>
                <a:latin typeface="+mn-lt"/>
              </a:rPr>
              <a:t>Implementation of stiffens analysis</a:t>
            </a:r>
          </a:p>
          <a:p>
            <a:pPr marL="285750" indent="-285750">
              <a:lnSpc>
                <a:spcPct val="150000"/>
              </a:lnSpc>
              <a:buFont typeface="Arial" panose="020B0604020202020204" pitchFamily="34" charset="0"/>
              <a:buChar char="•"/>
            </a:pPr>
            <a:r>
              <a:rPr lang="en-US" sz="1200" b="0" i="0" dirty="0">
                <a:solidFill>
                  <a:srgbClr val="323130"/>
                </a:solidFill>
                <a:effectLst/>
                <a:latin typeface="+mn-lt"/>
              </a:rPr>
              <a:t>Piecewise optimiza</a:t>
            </a:r>
            <a:r>
              <a:rPr lang="en-US" sz="1200" dirty="0">
                <a:solidFill>
                  <a:srgbClr val="323130"/>
                </a:solidFill>
                <a:latin typeface="+mn-lt"/>
              </a:rPr>
              <a:t>tion of the toolpath instead of whole toolpath </a:t>
            </a:r>
            <a:endParaRPr lang="en-US" sz="1200" b="0" i="0" dirty="0">
              <a:solidFill>
                <a:srgbClr val="323130"/>
              </a:solidFill>
              <a:effectLst/>
              <a:latin typeface="+mn-lt"/>
            </a:endParaRPr>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17</a:t>
            </a:fld>
            <a:endParaRPr lang="de-DE" dirty="0"/>
          </a:p>
        </p:txBody>
      </p:sp>
    </p:spTree>
    <p:extLst>
      <p:ext uri="{BB962C8B-B14F-4D97-AF65-F5344CB8AC3E}">
        <p14:creationId xmlns:p14="http://schemas.microsoft.com/office/powerpoint/2010/main" val="861885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de-DE" smtClean="0"/>
              <a:pPr>
                <a:defRPr/>
              </a:pPr>
              <a:t>18</a:t>
            </a:fld>
            <a:endParaRPr lang="de-DE" dirty="0"/>
          </a:p>
        </p:txBody>
      </p:sp>
    </p:spTree>
    <p:extLst>
      <p:ext uri="{BB962C8B-B14F-4D97-AF65-F5344CB8AC3E}">
        <p14:creationId xmlns:p14="http://schemas.microsoft.com/office/powerpoint/2010/main" val="826531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In the next few minutes, I will discuss the motivation for this topic, the problem formulation, and highlight the existing research gap in the current state of the art. Furthermore, we will dive into the methodology, implementation, and the obtained results. Finally, I will provide a summary and outlook. Following that, we can discuss any remaining questions.</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2</a:t>
            </a:fld>
            <a:endParaRPr lang="de-DE" dirty="0"/>
          </a:p>
        </p:txBody>
      </p:sp>
    </p:spTree>
    <p:extLst>
      <p:ext uri="{BB962C8B-B14F-4D97-AF65-F5344CB8AC3E}">
        <p14:creationId xmlns:p14="http://schemas.microsoft.com/office/powerpoint/2010/main" val="481280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When we look at the annual shipment of industrial robots, we see a significant growth over the last 15 years. In 2010, there were only 100,000 industrial robots shipped, but by 2017, this number had increased to almost 400,000. This growth indicates the increasing importance of industrial robots in the manufacturing industry.</a:t>
            </a:r>
            <a:br>
              <a:rPr lang="en-US" dirty="0"/>
            </a:br>
            <a:br>
              <a:rPr lang="en-US" dirty="0"/>
            </a:br>
            <a:r>
              <a:rPr lang="en-US" b="0" i="0" dirty="0">
                <a:solidFill>
                  <a:srgbClr val="323130"/>
                </a:solidFill>
                <a:effectLst/>
                <a:latin typeface="Segoe UI" panose="020B0502040204020203" pitchFamily="34" charset="0"/>
              </a:rPr>
              <a:t>Not only are the absolute numbers of industrial robots increasing, but the ratio of robots to employees is also steadily rising. This suggests that industrial robots being increasingly adopted by companies to enhance productivity and efficiency.</a:t>
            </a:r>
            <a:br>
              <a:rPr lang="en-US" dirty="0"/>
            </a:br>
            <a:br>
              <a:rPr lang="en-US" dirty="0"/>
            </a:br>
            <a:r>
              <a:rPr lang="en-US" b="0" i="0" dirty="0">
                <a:solidFill>
                  <a:srgbClr val="323130"/>
                </a:solidFill>
                <a:effectLst/>
                <a:latin typeface="Segoe UI" panose="020B0502040204020203" pitchFamily="34" charset="0"/>
              </a:rPr>
              <a:t>If we examine the areas of application, we find that the largest sector for robotic applications is the automobile industry, followed by the electrical and machinery industries. This indicates that industrial robots are being extensively utilized in these sectors to automate tasks and improve production processes.</a:t>
            </a:r>
            <a:br>
              <a:rPr lang="en-US" dirty="0"/>
            </a:br>
            <a:br>
              <a:rPr lang="en-US" dirty="0"/>
            </a:br>
            <a:r>
              <a:rPr lang="en-US" b="0" i="0" dirty="0">
                <a:solidFill>
                  <a:srgbClr val="323130"/>
                </a:solidFill>
                <a:effectLst/>
                <a:latin typeface="Segoe UI" panose="020B0502040204020203" pitchFamily="34" charset="0"/>
              </a:rPr>
              <a:t>Overall, the growth in the shipment and their diverse applications highlight their increasing importance and impact in the manufacturing sector.</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3</a:t>
            </a:fld>
            <a:endParaRPr lang="de-DE" dirty="0"/>
          </a:p>
        </p:txBody>
      </p:sp>
    </p:spTree>
    <p:extLst>
      <p:ext uri="{BB962C8B-B14F-4D97-AF65-F5344CB8AC3E}">
        <p14:creationId xmlns:p14="http://schemas.microsoft.com/office/powerpoint/2010/main" val="2836775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Even though the number of robots in the manufacturing industry is steadily increasing, traditional manufacturing still heavily relies on CNC machines. CNC machines, which stands for computer numerically controlled machines, are specifically designed for milling operations. They are known for high positional accuracy, which allows them to achieve repeatable precision on the um-scale.</a:t>
            </a:r>
            <a:br>
              <a:rPr lang="en-US" dirty="0"/>
            </a:br>
            <a:br>
              <a:rPr lang="en-US" dirty="0"/>
            </a:br>
            <a:r>
              <a:rPr lang="en-US" b="0" i="0" dirty="0">
                <a:solidFill>
                  <a:srgbClr val="323130"/>
                </a:solidFill>
                <a:effectLst/>
                <a:latin typeface="Segoe UI" panose="020B0502040204020203" pitchFamily="34" charset="0"/>
              </a:rPr>
              <a:t>Most of the toolpaths executed on CNC mills are defined in 5 degrees of freedom. This means that the position of the endmill is defined by the coordinated X, Y, and Z axes, while the rotation is defined by the A and B axes. The rotation A and B represent the rotation of the tool around its X and Y axes respectively.</a:t>
            </a:r>
            <a:r>
              <a:rPr lang="en-US" sz="1200" dirty="0">
                <a:solidFill>
                  <a:schemeClr val="tx1"/>
                </a:solidFill>
                <a:latin typeface="+mn-lt"/>
                <a:sym typeface="Wingdings" panose="05000000000000000000" pitchFamily="2" charset="2"/>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Industrial robots, in contrast, typically have 6 degrees of freedom, making them well-suited for pick and place or assembly operations. They excel in tasks that require flexibility and adaptability. One notable application of robots in manufacturing is their use in additive manufacturing processes, particularly in wire arc manufacturing. Additionally, robots can also be utilized for milling operations by attaching a spindle to the robot's flange, further showcasing their versatility. One potential disadvantage of industrial robots, when compared to CNC mills, is their lower stiffness. This can pose challenges when trying to produce parts with high precision.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The choice between using industrial robots or CNC mills depends on the specific requirements of the manufacturing process and the desired outcome.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It is possible to use the same toolpath designed for a CNC mill on an industrial robot.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i="0" dirty="0">
              <a:solidFill>
                <a:srgbClr val="323130"/>
              </a:solidFill>
              <a:effectLst/>
              <a:latin typeface="Segoe UI" panose="020B0502040204020203"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br>
              <a:rPr lang="en-US" dirty="0"/>
            </a:br>
            <a:r>
              <a:rPr lang="en-US" b="0" i="0" dirty="0">
                <a:solidFill>
                  <a:srgbClr val="323130"/>
                </a:solidFill>
                <a:effectLst/>
                <a:latin typeface="Segoe UI" panose="020B0502040204020203" pitchFamily="34" charset="0"/>
              </a:rPr>
              <a:t>In the case of the robot, the rotation C, which represents the rotation around the TCP's Z-axis, is not defined in the toolpath. This rotation can be freely chosen and does not affect the toolpath itself. Regardless of the value of rotation C, the resulting part will be the same. However, the rotation C does affect how the robot behaves while traversing the toolpath and is considered a boundary condition in this example.</a:t>
            </a:r>
            <a:br>
              <a:rPr lang="en-US" dirty="0"/>
            </a:br>
            <a:br>
              <a:rPr lang="en-US" dirty="0"/>
            </a:br>
            <a:r>
              <a:rPr lang="en-US" b="0" i="0" dirty="0">
                <a:solidFill>
                  <a:srgbClr val="323130"/>
                </a:solidFill>
                <a:effectLst/>
                <a:latin typeface="Segoe UI" panose="020B0502040204020203" pitchFamily="34" charset="0"/>
              </a:rPr>
              <a:t>The same principle applies to applications like Wire Arc Additive Manufacturing (WAAM) where the welding torch can be freely rotated. Regardless of the rotation of the torch, the resulting part will be identical. The rotation of the torch is not critical in terms of the resulting part geometry but may impact the behavior of the robot during the welding process.</a:t>
            </a: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Having one degree of freedom more than necessary results in redundancy. The question now is: How does the boundary condition affect the robot, and how can we use the redundancy to our advantage? The goal of this work is to optimize the robot's behavior by optimally setting the boundary condition.</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4</a:t>
            </a:fld>
            <a:endParaRPr lang="de-DE" dirty="0"/>
          </a:p>
        </p:txBody>
      </p:sp>
    </p:spTree>
    <p:extLst>
      <p:ext uri="{BB962C8B-B14F-4D97-AF65-F5344CB8AC3E}">
        <p14:creationId xmlns:p14="http://schemas.microsoft.com/office/powerpoint/2010/main" val="79501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0" i="0" dirty="0">
                <a:solidFill>
                  <a:srgbClr val="323130"/>
                </a:solidFill>
                <a:effectLst/>
                <a:latin typeface="Segoe UI" panose="020B0502040204020203" pitchFamily="34" charset="0"/>
              </a:rPr>
              <a:t>The following two videos explain the problem visually.</a:t>
            </a:r>
          </a:p>
          <a:p>
            <a:r>
              <a:rPr lang="en-US" b="0" i="0" dirty="0">
                <a:solidFill>
                  <a:srgbClr val="323130"/>
                </a:solidFill>
                <a:effectLst/>
                <a:latin typeface="Segoe UI" panose="020B0502040204020203" pitchFamily="34" charset="0"/>
              </a:rPr>
              <a:t>On the left side, we see how the robot traverses a simple line in the negative y direction.</a:t>
            </a:r>
          </a:p>
          <a:p>
            <a:r>
              <a:rPr lang="en-US" b="0" i="0" dirty="0">
                <a:solidFill>
                  <a:srgbClr val="323130"/>
                </a:solidFill>
                <a:effectLst/>
                <a:latin typeface="Segoe UI" panose="020B0502040204020203" pitchFamily="34" charset="0"/>
              </a:rPr>
              <a:t>In this example, the rotations A, B, and C are all held at 0.</a:t>
            </a:r>
          </a:p>
          <a:p>
            <a:r>
              <a:rPr lang="en-US" b="0" i="0" dirty="0">
                <a:solidFill>
                  <a:srgbClr val="323130"/>
                </a:solidFill>
                <a:effectLst/>
                <a:latin typeface="Segoe UI" panose="020B0502040204020203" pitchFamily="34" charset="0"/>
              </a:rPr>
              <a:t>It is clearly visible that joint 4 has to rotate significantly to achieve the defined toolpath.</a:t>
            </a:r>
            <a:br>
              <a:rPr lang="en-US" dirty="0"/>
            </a:br>
            <a:br>
              <a:rPr lang="en-US" dirty="0"/>
            </a:br>
            <a:r>
              <a:rPr lang="en-US" b="0" i="0" dirty="0">
                <a:solidFill>
                  <a:srgbClr val="323130"/>
                </a:solidFill>
                <a:effectLst/>
                <a:latin typeface="Segoe UI" panose="020B0502040204020203" pitchFamily="34" charset="0"/>
              </a:rPr>
              <a:t>On the right side, however, the rotation C is set to -30°.</a:t>
            </a:r>
          </a:p>
          <a:p>
            <a:r>
              <a:rPr lang="en-US" b="0" i="0" dirty="0">
                <a:solidFill>
                  <a:srgbClr val="323130"/>
                </a:solidFill>
                <a:effectLst/>
                <a:latin typeface="Segoe UI" panose="020B0502040204020203" pitchFamily="34" charset="0"/>
              </a:rPr>
              <a:t>It can be seen that the behavior of the robot is significantly different.</a:t>
            </a:r>
            <a:br>
              <a:rPr lang="en-US" dirty="0"/>
            </a:br>
            <a:br>
              <a:rPr lang="en-US" dirty="0"/>
            </a:br>
            <a:r>
              <a:rPr lang="en-US" b="0" i="0" dirty="0">
                <a:solidFill>
                  <a:srgbClr val="323130"/>
                </a:solidFill>
                <a:effectLst/>
                <a:latin typeface="Segoe UI" panose="020B0502040204020203" pitchFamily="34" charset="0"/>
              </a:rPr>
              <a:t>The influenced process variables include:</a:t>
            </a:r>
          </a:p>
          <a:p>
            <a:r>
              <a:rPr lang="en-US" b="0" i="0" dirty="0">
                <a:solidFill>
                  <a:srgbClr val="323130"/>
                </a:solidFill>
                <a:effectLst/>
                <a:latin typeface="Segoe UI" panose="020B0502040204020203" pitchFamily="34" charset="0"/>
              </a:rPr>
              <a:t>- direction changes in the joints</a:t>
            </a:r>
          </a:p>
          <a:p>
            <a:r>
              <a:rPr lang="en-US" b="0" i="0" dirty="0">
                <a:solidFill>
                  <a:srgbClr val="323130"/>
                </a:solidFill>
                <a:effectLst/>
                <a:latin typeface="Segoe UI" panose="020B0502040204020203" pitchFamily="34" charset="0"/>
              </a:rPr>
              <a:t>- accelerations</a:t>
            </a:r>
          </a:p>
          <a:p>
            <a:r>
              <a:rPr lang="en-US" b="0" i="0" dirty="0">
                <a:solidFill>
                  <a:srgbClr val="323130"/>
                </a:solidFill>
                <a:effectLst/>
                <a:latin typeface="Segoe UI" panose="020B0502040204020203" pitchFamily="34" charset="0"/>
              </a:rPr>
              <a:t>- energy consumption</a:t>
            </a:r>
          </a:p>
          <a:p>
            <a:r>
              <a:rPr lang="en-US" b="0" i="0" dirty="0">
                <a:solidFill>
                  <a:srgbClr val="323130"/>
                </a:solidFill>
                <a:effectLst/>
                <a:latin typeface="Segoe UI" panose="020B0502040204020203" pitchFamily="34" charset="0"/>
              </a:rPr>
              <a:t>- cable positioning</a:t>
            </a:r>
          </a:p>
          <a:p>
            <a:r>
              <a:rPr lang="en-US" b="0" i="0" dirty="0">
                <a:solidFill>
                  <a:srgbClr val="323130"/>
                </a:solidFill>
                <a:effectLst/>
                <a:latin typeface="Segoe UI" panose="020B0502040204020203" pitchFamily="34" charset="0"/>
              </a:rPr>
              <a:t>- stiffness.</a:t>
            </a:r>
            <a:endParaRPr lang="en-US" dirty="0"/>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5</a:t>
            </a:fld>
            <a:endParaRPr lang="de-DE" dirty="0"/>
          </a:p>
        </p:txBody>
      </p:sp>
    </p:spTree>
    <p:extLst>
      <p:ext uri="{BB962C8B-B14F-4D97-AF65-F5344CB8AC3E}">
        <p14:creationId xmlns:p14="http://schemas.microsoft.com/office/powerpoint/2010/main" val="1949768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After analyzing the current state of the art 3 problems became evident.</a:t>
            </a:r>
          </a:p>
          <a:p>
            <a:endParaRPr lang="en-US" dirty="0"/>
          </a:p>
          <a:p>
            <a:r>
              <a:rPr lang="en-US" b="0" i="0" dirty="0">
                <a:solidFill>
                  <a:srgbClr val="323130"/>
                </a:solidFill>
                <a:effectLst/>
                <a:latin typeface="Segoe UI" panose="020B0502040204020203" pitchFamily="34" charset="0"/>
              </a:rPr>
              <a:t>First of all: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No currently published method allows the user to select specific (user defined) process variables to evaluate a process.</a:t>
            </a:r>
            <a:endParaRPr lang="de-DE" sz="600" dirty="0">
              <a:solidFill>
                <a:sysClr val="windowText" lastClr="000000"/>
              </a:solidFill>
            </a:endParaRPr>
          </a:p>
          <a:p>
            <a:endParaRPr lang="en-US" dirty="0"/>
          </a:p>
          <a:p>
            <a:r>
              <a:rPr lang="en-US" dirty="0"/>
              <a:t>Second: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As of now, it is not possible to weigh individual process parameters and thus describe the manufacturing process as a singular scalar value</a:t>
            </a:r>
            <a:endParaRPr lang="de-DE" sz="600" dirty="0">
              <a:solidFill>
                <a:sysClr val="windowText" lastClr="000000"/>
              </a:solidFill>
            </a:endParaRP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Third:</a:t>
            </a:r>
            <a:br>
              <a:rPr lang="en-US" dirty="0"/>
            </a:br>
            <a:r>
              <a:rPr lang="en-US" sz="1200" dirty="0">
                <a:solidFill>
                  <a:schemeClr val="tx1"/>
                </a:solidFill>
              </a:rPr>
              <a:t>No available method provides a solution to optimize boundary conditions based on a user defined goal</a:t>
            </a:r>
            <a:endParaRPr lang="de-DE" sz="600" dirty="0">
              <a:solidFill>
                <a:sysClr val="windowText" lastClr="000000"/>
              </a:solidFill>
            </a:endParaRPr>
          </a:p>
          <a:p>
            <a:endParaRPr lang="en-US" dirty="0"/>
          </a:p>
          <a:p>
            <a:endParaRPr lang="en-US" dirty="0"/>
          </a:p>
          <a:p>
            <a:r>
              <a:rPr lang="en-US" dirty="0"/>
              <a:t>The resulting Aim for the Thesis is: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First of all: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Provide a method that can work with specifically selected process variables and rate a manufacturing process</a:t>
            </a:r>
            <a:endParaRPr lang="de-DE" sz="600" dirty="0">
              <a:solidFill>
                <a:sysClr val="windowText" lastClr="000000"/>
              </a:solidFill>
            </a:endParaRPr>
          </a:p>
          <a:p>
            <a:endParaRPr lang="en-US" dirty="0"/>
          </a:p>
          <a:p>
            <a:endParaRPr lang="en-US" dirty="0"/>
          </a:p>
          <a:p>
            <a:r>
              <a:rPr lang="en-US" dirty="0"/>
              <a:t>Second:</a:t>
            </a:r>
            <a:br>
              <a:rPr lang="en-US" dirty="0"/>
            </a:br>
            <a:r>
              <a:rPr lang="en-US" sz="1200" dirty="0">
                <a:solidFill>
                  <a:schemeClr val="tx1"/>
                </a:solidFill>
              </a:rPr>
              <a:t>Extend the developed method with the option to add user-defined importance factor (weights) for the process variables </a:t>
            </a:r>
          </a:p>
          <a:p>
            <a:r>
              <a:rPr lang="en-US" sz="1200" dirty="0">
                <a:solidFill>
                  <a:schemeClr val="tx1"/>
                </a:solidFill>
              </a:rPr>
              <a:t>For example, that </a:t>
            </a:r>
          </a:p>
          <a:p>
            <a:endParaRPr lang="de-DE" sz="600" dirty="0">
              <a:solidFill>
                <a:sysClr val="windowText" lastClr="000000"/>
              </a:solidFill>
            </a:endParaRPr>
          </a:p>
          <a:p>
            <a:r>
              <a:rPr lang="en-US" dirty="0"/>
              <a:t>And lastly,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Provide system that can optimize the boundary conditions while considering the user defined goal</a:t>
            </a:r>
            <a:endParaRPr lang="de-DE" sz="600" dirty="0">
              <a:solidFill>
                <a:sysClr val="windowText" lastClr="000000"/>
              </a:solidFill>
            </a:endParaRPr>
          </a:p>
          <a:p>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6</a:t>
            </a:fld>
            <a:endParaRPr lang="de-DE" dirty="0"/>
          </a:p>
        </p:txBody>
      </p:sp>
    </p:spTree>
    <p:extLst>
      <p:ext uri="{BB962C8B-B14F-4D97-AF65-F5344CB8AC3E}">
        <p14:creationId xmlns:p14="http://schemas.microsoft.com/office/powerpoint/2010/main" val="1016906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The current state of the art offers multiple publications for individual process variables.</a:t>
            </a:r>
          </a:p>
          <a:p>
            <a:r>
              <a:rPr lang="en-US" b="0" i="0" dirty="0">
                <a:solidFill>
                  <a:srgbClr val="323130"/>
                </a:solidFill>
                <a:effectLst/>
                <a:latin typeface="Segoe UI" panose="020B0502040204020203" pitchFamily="34" charset="0"/>
              </a:rPr>
              <a:t>For example, singularity avoidance, velocity, acceleration, and jerk, stiffness, or energy usage.</a:t>
            </a:r>
          </a:p>
          <a:p>
            <a:r>
              <a:rPr lang="en-US" b="0" i="0" dirty="0">
                <a:solidFill>
                  <a:srgbClr val="323130"/>
                </a:solidFill>
                <a:effectLst/>
                <a:latin typeface="Segoe UI" panose="020B0502040204020203" pitchFamily="34" charset="0"/>
              </a:rPr>
              <a:t>The main problem is that each publication is only focusing on the optimization of one process variable.</a:t>
            </a:r>
          </a:p>
          <a:p>
            <a:r>
              <a:rPr lang="en-US" b="0" i="0" dirty="0">
                <a:solidFill>
                  <a:srgbClr val="323130"/>
                </a:solidFill>
                <a:effectLst/>
                <a:latin typeface="Segoe UI" panose="020B0502040204020203" pitchFamily="34" charset="0"/>
              </a:rPr>
              <a:t>Only one publication covers three process variables simultaneously.</a:t>
            </a:r>
          </a:p>
          <a:p>
            <a:r>
              <a:rPr lang="en-US" b="0" i="0" dirty="0">
                <a:solidFill>
                  <a:srgbClr val="323130"/>
                </a:solidFill>
                <a:effectLst/>
                <a:latin typeface="Segoe UI" panose="020B0502040204020203" pitchFamily="34" charset="0"/>
              </a:rPr>
              <a:t>No publication is covering the option of user-defined process variables or user-defined importance factors.</a:t>
            </a:r>
          </a:p>
          <a:p>
            <a:endParaRPr lang="en-US" b="0" i="0" dirty="0">
              <a:solidFill>
                <a:srgbClr val="323130"/>
              </a:solidFill>
              <a:effectLst/>
              <a:latin typeface="Segoe UI" panose="020B0502040204020203" pitchFamily="34" charset="0"/>
            </a:endParaRPr>
          </a:p>
          <a:p>
            <a:r>
              <a:rPr lang="en-US" b="0" i="0" dirty="0">
                <a:solidFill>
                  <a:srgbClr val="323130"/>
                </a:solidFill>
                <a:effectLst/>
                <a:latin typeface="Segoe UI" panose="020B0502040204020203" pitchFamily="34" charset="0"/>
              </a:rPr>
              <a:t>The research gap results from the fact that there is only </a:t>
            </a:r>
            <a:r>
              <a:rPr lang="en-US" sz="1200" dirty="0">
                <a:solidFill>
                  <a:schemeClr val="tx1"/>
                </a:solidFill>
              </a:rPr>
              <a:t>marginal overlap in the publications and no publication takes a holistic approach.</a:t>
            </a:r>
          </a:p>
          <a:p>
            <a:r>
              <a:rPr lang="en-US" sz="1200" dirty="0">
                <a:solidFill>
                  <a:schemeClr val="tx1"/>
                </a:solidFill>
              </a:rPr>
              <a:t>So the missing elements are: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A possibility for the user to select process variables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A possibility for the user  to weigh the individual process variables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A possibility to optimize the setting of redundant </a:t>
            </a:r>
            <a:r>
              <a:rPr lang="en-US" sz="1200" dirty="0" err="1">
                <a:solidFill>
                  <a:schemeClr val="tx1"/>
                </a:solidFill>
              </a:rPr>
              <a:t>DoFs</a:t>
            </a:r>
            <a:r>
              <a:rPr lang="en-US" sz="1200" dirty="0">
                <a:solidFill>
                  <a:schemeClr val="tx1"/>
                </a:solidFill>
              </a:rPr>
              <a:t> towards a user-defined goal.</a:t>
            </a:r>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7</a:t>
            </a:fld>
            <a:endParaRPr lang="de-DE" dirty="0"/>
          </a:p>
        </p:txBody>
      </p:sp>
    </p:spTree>
    <p:extLst>
      <p:ext uri="{BB962C8B-B14F-4D97-AF65-F5344CB8AC3E}">
        <p14:creationId xmlns:p14="http://schemas.microsoft.com/office/powerpoint/2010/main" val="140054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r>
              <a:rPr lang="en-US" b="0" i="0" dirty="0">
                <a:solidFill>
                  <a:srgbClr val="323130"/>
                </a:solidFill>
                <a:effectLst/>
                <a:latin typeface="Segoe UI" panose="020B0502040204020203" pitchFamily="34" charset="0"/>
              </a:rPr>
              <a:t>In the developed methodology, the first step is to understand where the individual process variables can be extracted from.</a:t>
            </a:r>
          </a:p>
          <a:p>
            <a:pPr algn="l"/>
            <a:r>
              <a:rPr lang="en-US" b="0" i="0" dirty="0">
                <a:solidFill>
                  <a:srgbClr val="323130"/>
                </a:solidFill>
                <a:effectLst/>
                <a:latin typeface="Segoe UI" panose="020B0502040204020203" pitchFamily="34" charset="0"/>
              </a:rPr>
              <a:t>For a given toolpath that must be traversed by the TCP, the inverse kinematic algorithm can give us the exact position of each joint.</a:t>
            </a:r>
          </a:p>
          <a:p>
            <a:pPr algn="l"/>
            <a:r>
              <a:rPr lang="en-US" b="0" i="0" dirty="0">
                <a:solidFill>
                  <a:srgbClr val="323130"/>
                </a:solidFill>
                <a:effectLst/>
                <a:latin typeface="Segoe UI" panose="020B0502040204020203" pitchFamily="34" charset="0"/>
              </a:rPr>
              <a:t>These joint positions are in the form of a timeseries that specifies the rotational angle of the joint.</a:t>
            </a:r>
            <a:br>
              <a:rPr lang="en-US" b="0" i="0" dirty="0">
                <a:solidFill>
                  <a:srgbClr val="323130"/>
                </a:solidFill>
                <a:effectLst/>
                <a:latin typeface="Segoe UI" panose="020B0502040204020203" pitchFamily="34" charset="0"/>
              </a:rPr>
            </a:br>
            <a:br>
              <a:rPr lang="en-US" b="0" i="0" dirty="0">
                <a:solidFill>
                  <a:srgbClr val="323130"/>
                </a:solidFill>
                <a:effectLst/>
                <a:latin typeface="Segoe UI" panose="020B0502040204020203" pitchFamily="34" charset="0"/>
              </a:rPr>
            </a:br>
            <a:r>
              <a:rPr lang="en-US" b="0" i="0" dirty="0">
                <a:solidFill>
                  <a:srgbClr val="323130"/>
                </a:solidFill>
                <a:effectLst/>
                <a:latin typeface="Segoe UI" panose="020B0502040204020203" pitchFamily="34" charset="0"/>
              </a:rPr>
              <a:t>Using these timeseries, it is possible to extract process parameters such as:</a:t>
            </a:r>
          </a:p>
          <a:p>
            <a:pPr algn="l">
              <a:buFont typeface="Arial" panose="020B0604020202020204" pitchFamily="34" charset="0"/>
              <a:buChar char="•"/>
            </a:pPr>
            <a:r>
              <a:rPr lang="en-US" b="0" i="0" dirty="0">
                <a:solidFill>
                  <a:srgbClr val="323130"/>
                </a:solidFill>
                <a:effectLst/>
                <a:latin typeface="Segoe UI" panose="020B0502040204020203" pitchFamily="34" charset="0"/>
              </a:rPr>
              <a:t> Direction changes in the joint</a:t>
            </a:r>
          </a:p>
          <a:p>
            <a:pPr algn="l">
              <a:buFont typeface="Arial" panose="020B0604020202020204" pitchFamily="34" charset="0"/>
              <a:buChar char="•"/>
            </a:pPr>
            <a:r>
              <a:rPr lang="en-US" b="0" i="0" dirty="0">
                <a:solidFill>
                  <a:srgbClr val="323130"/>
                </a:solidFill>
                <a:effectLst/>
                <a:latin typeface="Segoe UI" panose="020B0502040204020203" pitchFamily="34" charset="0"/>
              </a:rPr>
              <a:t> Total travel in the joints</a:t>
            </a:r>
          </a:p>
          <a:p>
            <a:pPr algn="l">
              <a:buFont typeface="Arial" panose="020B0604020202020204" pitchFamily="34" charset="0"/>
              <a:buChar char="•"/>
            </a:pPr>
            <a:r>
              <a:rPr lang="en-US" b="0" i="0" dirty="0">
                <a:solidFill>
                  <a:srgbClr val="323130"/>
                </a:solidFill>
                <a:effectLst/>
                <a:latin typeface="Segoe UI" panose="020B0502040204020203" pitchFamily="34" charset="0"/>
              </a:rPr>
              <a:t> Angular velocity, acceleration, and jerk</a:t>
            </a:r>
            <a:br>
              <a:rPr lang="en-US" b="0" i="0" dirty="0">
                <a:solidFill>
                  <a:srgbClr val="323130"/>
                </a:solidFill>
                <a:effectLst/>
                <a:latin typeface="Segoe UI" panose="020B0502040204020203" pitchFamily="34" charset="0"/>
              </a:rPr>
            </a:br>
            <a:br>
              <a:rPr lang="en-US" b="0" i="0" dirty="0">
                <a:solidFill>
                  <a:srgbClr val="323130"/>
                </a:solidFill>
                <a:effectLst/>
                <a:latin typeface="Segoe UI" panose="020B0502040204020203" pitchFamily="34" charset="0"/>
              </a:rPr>
            </a:br>
            <a:r>
              <a:rPr lang="en-US" b="0" i="0" dirty="0">
                <a:solidFill>
                  <a:srgbClr val="323130"/>
                </a:solidFill>
                <a:effectLst/>
                <a:latin typeface="Segoe UI" panose="020B0502040204020203" pitchFamily="34" charset="0"/>
              </a:rPr>
              <a:t>With a forward kinematics approach, it is additionally possible to determine:</a:t>
            </a:r>
          </a:p>
          <a:p>
            <a:pPr algn="l">
              <a:buFont typeface="Arial" panose="020B0604020202020204" pitchFamily="34" charset="0"/>
              <a:buChar char="•"/>
            </a:pPr>
            <a:r>
              <a:rPr lang="en-US" b="0" i="0" dirty="0">
                <a:solidFill>
                  <a:srgbClr val="323130"/>
                </a:solidFill>
                <a:effectLst/>
                <a:latin typeface="Segoe UI" panose="020B0502040204020203" pitchFamily="34" charset="0"/>
              </a:rPr>
              <a:t> If all points of the toolpath are reachable</a:t>
            </a:r>
          </a:p>
          <a:p>
            <a:pPr algn="l">
              <a:buFont typeface="Arial" panose="020B0604020202020204" pitchFamily="34" charset="0"/>
              <a:buChar char="•"/>
            </a:pPr>
            <a:r>
              <a:rPr lang="en-US" b="0" i="0" dirty="0">
                <a:solidFill>
                  <a:srgbClr val="323130"/>
                </a:solidFill>
                <a:effectLst/>
                <a:latin typeface="Segoe UI" panose="020B0502040204020203" pitchFamily="34" charset="0"/>
              </a:rPr>
              <a:t> How close the robot is to a singularity</a:t>
            </a:r>
          </a:p>
          <a:p>
            <a:pPr algn="l">
              <a:buFont typeface="Arial" panose="020B0604020202020204" pitchFamily="34" charset="0"/>
              <a:buChar char="•"/>
            </a:pPr>
            <a:r>
              <a:rPr lang="en-US" b="0" i="0" dirty="0">
                <a:solidFill>
                  <a:srgbClr val="323130"/>
                </a:solidFill>
                <a:effectLst/>
                <a:latin typeface="Segoe UI" panose="020B0502040204020203" pitchFamily="34" charset="0"/>
              </a:rPr>
              <a:t> How the welding torch is oriented</a:t>
            </a:r>
            <a:br>
              <a:rPr lang="en-US" b="0" i="0" dirty="0">
                <a:solidFill>
                  <a:srgbClr val="323130"/>
                </a:solidFill>
                <a:effectLst/>
                <a:latin typeface="Segoe UI" panose="020B0502040204020203" pitchFamily="34" charset="0"/>
              </a:rPr>
            </a:br>
            <a:br>
              <a:rPr lang="en-US" b="0" i="0" dirty="0">
                <a:solidFill>
                  <a:srgbClr val="323130"/>
                </a:solidFill>
                <a:effectLst/>
                <a:latin typeface="Segoe UI" panose="020B0502040204020203" pitchFamily="34" charset="0"/>
              </a:rPr>
            </a:br>
            <a:r>
              <a:rPr lang="en-US" b="0" i="0" dirty="0">
                <a:solidFill>
                  <a:srgbClr val="323130"/>
                </a:solidFill>
                <a:effectLst/>
                <a:latin typeface="Segoe UI" panose="020B0502040204020203" pitchFamily="34" charset="0"/>
              </a:rPr>
              <a:t>Further possible process variables include the continuous and total energy use.</a:t>
            </a:r>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8</a:t>
            </a:fld>
            <a:endParaRPr lang="de-DE" dirty="0"/>
          </a:p>
        </p:txBody>
      </p:sp>
    </p:spTree>
    <p:extLst>
      <p:ext uri="{BB962C8B-B14F-4D97-AF65-F5344CB8AC3E}">
        <p14:creationId xmlns:p14="http://schemas.microsoft.com/office/powerpoint/2010/main" val="44948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000"/>
              </a:lnSpc>
            </a:pPr>
            <a:r>
              <a:rPr lang="en-US" sz="1600" dirty="0">
                <a:solidFill>
                  <a:schemeClr val="bg1">
                    <a:lumMod val="85000"/>
                  </a:schemeClr>
                </a:solidFill>
                <a:latin typeface="+mn-lt"/>
              </a:rPr>
              <a:t>Possible optimization algorithms:</a:t>
            </a:r>
          </a:p>
          <a:p>
            <a:pPr marL="742950" lvl="1" indent="-285750">
              <a:lnSpc>
                <a:spcPct val="114000"/>
              </a:lnSpc>
              <a:buFont typeface="Arial" panose="020B0604020202020204" pitchFamily="34" charset="0"/>
              <a:buChar char="•"/>
            </a:pPr>
            <a:r>
              <a:rPr lang="en-US" sz="1600" dirty="0">
                <a:solidFill>
                  <a:schemeClr val="bg1">
                    <a:lumMod val="85000"/>
                  </a:schemeClr>
                </a:solidFill>
                <a:latin typeface="+mn-lt"/>
              </a:rPr>
              <a:t>E</a:t>
            </a:r>
            <a:r>
              <a:rPr lang="en-US" sz="1600" b="0" i="0" u="none" strike="noStrike" baseline="0" dirty="0">
                <a:solidFill>
                  <a:schemeClr val="bg1">
                    <a:lumMod val="85000"/>
                  </a:schemeClr>
                </a:solidFill>
                <a:latin typeface="+mn-lt"/>
              </a:rPr>
              <a:t>volutionary algorithm</a:t>
            </a:r>
          </a:p>
          <a:p>
            <a:pPr marL="742950" lvl="1" indent="-285750">
              <a:lnSpc>
                <a:spcPct val="114000"/>
              </a:lnSpc>
              <a:buFont typeface="Arial" panose="020B0604020202020204" pitchFamily="34" charset="0"/>
              <a:buChar char="•"/>
            </a:pPr>
            <a:r>
              <a:rPr lang="en-US" sz="1600" b="0" i="0" u="none" strike="noStrike" baseline="0" dirty="0">
                <a:solidFill>
                  <a:schemeClr val="bg1">
                    <a:lumMod val="85000"/>
                  </a:schemeClr>
                </a:solidFill>
                <a:latin typeface="+mn-lt"/>
              </a:rPr>
              <a:t>Genetic algorithms</a:t>
            </a:r>
          </a:p>
          <a:p>
            <a:pPr marL="742950" lvl="1" indent="-285750">
              <a:lnSpc>
                <a:spcPct val="114000"/>
              </a:lnSpc>
              <a:buFont typeface="Arial" panose="020B0604020202020204" pitchFamily="34" charset="0"/>
              <a:buChar char="•"/>
            </a:pPr>
            <a:r>
              <a:rPr lang="en-US" sz="1600" b="0" i="0" u="none" strike="noStrike" baseline="0" dirty="0">
                <a:solidFill>
                  <a:schemeClr val="bg1">
                    <a:lumMod val="85000"/>
                  </a:schemeClr>
                </a:solidFill>
                <a:latin typeface="+mn-lt"/>
              </a:rPr>
              <a:t>Particle swarm optimization</a:t>
            </a:r>
            <a:endParaRPr lang="en-US" sz="1600" dirty="0">
              <a:solidFill>
                <a:schemeClr val="bg1">
                  <a:lumMod val="85000"/>
                </a:schemeClr>
              </a:solidFill>
              <a:latin typeface="+mn-lt"/>
            </a:endParaRPr>
          </a:p>
          <a:p>
            <a:pPr marL="742950" lvl="1" indent="-285750">
              <a:buFont typeface="Arial" panose="020B0604020202020204" pitchFamily="34" charset="0"/>
              <a:buChar char="•"/>
            </a:pPr>
            <a:r>
              <a:rPr lang="en-US" sz="1600" dirty="0">
                <a:solidFill>
                  <a:schemeClr val="bg1">
                    <a:lumMod val="85000"/>
                  </a:schemeClr>
                </a:solidFill>
                <a:latin typeface="+mn-lt"/>
              </a:rPr>
              <a:t>A</a:t>
            </a:r>
            <a:r>
              <a:rPr lang="en-US" sz="1600" b="0" i="0" u="none" strike="noStrike" baseline="0" dirty="0">
                <a:solidFill>
                  <a:schemeClr val="bg1">
                    <a:lumMod val="85000"/>
                  </a:schemeClr>
                </a:solidFill>
                <a:latin typeface="+mn-lt"/>
              </a:rPr>
              <a:t>nt colony optimization</a:t>
            </a:r>
          </a:p>
          <a:p>
            <a:pPr marL="742950" lvl="1" indent="-285750">
              <a:buFont typeface="Arial" panose="020B0604020202020204" pitchFamily="34" charset="0"/>
              <a:buChar char="•"/>
            </a:pPr>
            <a:r>
              <a:rPr lang="en-US" sz="1600" dirty="0">
                <a:solidFill>
                  <a:schemeClr val="bg1">
                    <a:lumMod val="85000"/>
                  </a:schemeClr>
                </a:solidFill>
                <a:latin typeface="+mn-lt"/>
              </a:rPr>
              <a:t>D</a:t>
            </a:r>
            <a:r>
              <a:rPr lang="en-US" sz="1600" b="0" i="0" u="none" strike="noStrike" baseline="0" dirty="0">
                <a:solidFill>
                  <a:schemeClr val="bg1">
                    <a:lumMod val="85000"/>
                  </a:schemeClr>
                </a:solidFill>
                <a:latin typeface="+mn-lt"/>
              </a:rPr>
              <a:t>ifferential evolution</a:t>
            </a:r>
          </a:p>
          <a:p>
            <a:pPr marL="742950" lvl="1" indent="-285750">
              <a:buFont typeface="Arial" panose="020B0604020202020204" pitchFamily="34" charset="0"/>
              <a:buChar char="•"/>
            </a:pPr>
            <a:r>
              <a:rPr lang="en-US" sz="1600" dirty="0">
                <a:solidFill>
                  <a:schemeClr val="bg1">
                    <a:lumMod val="85000"/>
                  </a:schemeClr>
                </a:solidFill>
                <a:latin typeface="+mn-lt"/>
              </a:rPr>
              <a:t>H</a:t>
            </a:r>
            <a:r>
              <a:rPr lang="en-US" sz="1600" b="0" i="0" u="none" strike="noStrike" baseline="0" dirty="0">
                <a:solidFill>
                  <a:schemeClr val="bg1">
                    <a:lumMod val="85000"/>
                  </a:schemeClr>
                </a:solidFill>
                <a:latin typeface="+mn-lt"/>
              </a:rPr>
              <a:t>armony search</a:t>
            </a:r>
            <a:endParaRPr lang="en-US" sz="1600" dirty="0">
              <a:solidFill>
                <a:schemeClr val="bg1">
                  <a:lumMod val="85000"/>
                </a:schemeClr>
              </a:solidFill>
              <a:latin typeface="+mn-lt"/>
            </a:endParaRPr>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10</a:t>
            </a:fld>
            <a:endParaRPr lang="de-DE" dirty="0"/>
          </a:p>
        </p:txBody>
      </p:sp>
    </p:spTree>
    <p:extLst>
      <p:ext uri="{BB962C8B-B14F-4D97-AF65-F5344CB8AC3E}">
        <p14:creationId xmlns:p14="http://schemas.microsoft.com/office/powerpoint/2010/main" val="583078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emf"/><Relationship Id="rId5" Type="http://schemas.openxmlformats.org/officeDocument/2006/relationships/image" Target="../media/image3.tif"/><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Bild">
    <p:bg>
      <p:bgRef idx="1001">
        <a:schemeClr val="bg2"/>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372658887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 name="Inhaltsplatzhalter 2"/>
          <p:cNvSpPr>
            <a:spLocks noGrp="1"/>
          </p:cNvSpPr>
          <p:nvPr>
            <p:ph idx="10" hasCustomPrompt="1"/>
          </p:nvPr>
        </p:nvSpPr>
        <p:spPr>
          <a:xfrm>
            <a:off x="425452" y="2830480"/>
            <a:ext cx="5660389" cy="329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tx1"/>
                </a:solidFill>
              </a:defRPr>
            </a:lvl1pPr>
            <a:lvl2pPr>
              <a:defRPr lang="de-DE" noProof="0" dirty="0" smtClean="0"/>
            </a:lvl2pPr>
          </a:lstStyle>
          <a:p>
            <a:pPr lvl="0"/>
            <a:r>
              <a:rPr lang="de-DE" noProof="0" dirty="0"/>
              <a:t>Referent</a:t>
            </a:r>
            <a:br>
              <a:rPr lang="de-DE" noProof="0" dirty="0"/>
            </a:br>
            <a:r>
              <a:rPr lang="de-DE" noProof="0" dirty="0"/>
              <a:t>Ort, Datum</a:t>
            </a:r>
          </a:p>
        </p:txBody>
      </p:sp>
      <p:sp>
        <p:nvSpPr>
          <p:cNvPr id="5"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solidFill>
                  <a:schemeClr val="tx1"/>
                </a:solidFill>
              </a:defRPr>
            </a:lvl1pPr>
          </a:lstStyle>
          <a:p>
            <a:pPr lvl="0"/>
            <a:r>
              <a:rPr lang="de-DE" noProof="0" dirty="0"/>
              <a:t>Titel durch Klicken bearbeiten</a:t>
            </a:r>
          </a:p>
        </p:txBody>
      </p:sp>
      <p:sp>
        <p:nvSpPr>
          <p:cNvPr id="9" name="Textplatzhalter 2"/>
          <p:cNvSpPr>
            <a:spLocks noGrp="1"/>
          </p:cNvSpPr>
          <p:nvPr>
            <p:ph type="body" sz="quarter" idx="11" hasCustomPrompt="1"/>
          </p:nvPr>
        </p:nvSpPr>
        <p:spPr>
          <a:xfrm>
            <a:off x="425451" y="2098967"/>
            <a:ext cx="5660391" cy="377796"/>
          </a:xfrm>
          <a:prstGeom prst="rect">
            <a:avLst/>
          </a:prstGeom>
        </p:spPr>
        <p:txBody>
          <a:bodyPr lIns="0" tIns="0" rIns="0" bIns="0" anchor="ctr"/>
          <a:lstStyle>
            <a:lvl1pPr>
              <a:defRPr sz="2000" baseline="0">
                <a:solidFill>
                  <a:schemeClr val="tx1"/>
                </a:solidFill>
              </a:defRPr>
            </a:lvl1pPr>
          </a:lstStyle>
          <a:p>
            <a:pPr lvl="0"/>
            <a:r>
              <a:rPr lang="de-DE" dirty="0"/>
              <a:t>Untertitel durch Klicken bearbeiten</a:t>
            </a:r>
          </a:p>
        </p:txBody>
      </p:sp>
      <p:sp>
        <p:nvSpPr>
          <p:cNvPr id="11" name="Foliennummernplatzhalter 10"/>
          <p:cNvSpPr>
            <a:spLocks noGrp="1"/>
          </p:cNvSpPr>
          <p:nvPr>
            <p:ph type="sldNum" sz="quarter" idx="12"/>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grpSp>
        <p:nvGrpSpPr>
          <p:cNvPr id="6" name="Gruppieren 5"/>
          <p:cNvGrpSpPr/>
          <p:nvPr userDrawn="1"/>
        </p:nvGrpSpPr>
        <p:grpSpPr>
          <a:xfrm>
            <a:off x="1770185" y="2191150"/>
            <a:ext cx="10398368" cy="4767339"/>
            <a:chOff x="1327639" y="2191149"/>
            <a:chExt cx="7798776" cy="4767339"/>
          </a:xfrm>
        </p:grpSpPr>
        <p:pic>
          <p:nvPicPr>
            <p:cNvPr id="13" name="Grafik 12"/>
            <p:cNvPicPr>
              <a:picLocks noChangeAspect="1"/>
            </p:cNvPicPr>
            <p:nvPr userDrawn="1"/>
          </p:nvPicPr>
          <p:blipFill rotWithShape="1">
            <a:blip r:embed="rId5">
              <a:extLst>
                <a:ext uri="{28A0092B-C50C-407E-A947-70E740481C1C}">
                  <a14:useLocalDpi xmlns:a14="http://schemas.microsoft.com/office/drawing/2010/main" val="0"/>
                </a:ext>
              </a:extLst>
            </a:blip>
            <a:srcRect r="12764" b="7008"/>
            <a:stretch/>
          </p:blipFill>
          <p:spPr>
            <a:xfrm>
              <a:off x="1614854" y="2191149"/>
              <a:ext cx="7511561" cy="4631682"/>
            </a:xfrm>
            <a:prstGeom prst="rect">
              <a:avLst/>
            </a:prstGeom>
          </p:spPr>
        </p:pic>
        <p:pic>
          <p:nvPicPr>
            <p:cNvPr id="10" name="Grafik 9"/>
            <p:cNvPicPr>
              <a:picLocks noChangeAspect="1"/>
            </p:cNvPicPr>
            <p:nvPr userDrawn="1"/>
          </p:nvPicPr>
          <p:blipFill rotWithShape="1">
            <a:blip r:embed="rId5">
              <a:extLst>
                <a:ext uri="{28A0092B-C50C-407E-A947-70E740481C1C}">
                  <a14:useLocalDpi xmlns:a14="http://schemas.microsoft.com/office/drawing/2010/main" val="0"/>
                </a:ext>
              </a:extLst>
            </a:blip>
            <a:srcRect t="91168" r="64568"/>
            <a:stretch/>
          </p:blipFill>
          <p:spPr>
            <a:xfrm>
              <a:off x="1327639" y="6518579"/>
              <a:ext cx="3050931" cy="439909"/>
            </a:xfrm>
            <a:prstGeom prst="rect">
              <a:avLst/>
            </a:prstGeom>
          </p:spPr>
        </p:pic>
      </p:grpSp>
      <p:pic>
        <p:nvPicPr>
          <p:cNvPr id="12" name="Bild 3" descr="20150416 tum logo blau png final.png"/>
          <p:cNvPicPr>
            <a:picLocks noChangeAspect="1"/>
          </p:cNvPicPr>
          <p:nvPr userDrawn="1"/>
        </p:nvPicPr>
        <p:blipFill>
          <a:blip r:embed="rId6"/>
          <a:stretch>
            <a:fillRect/>
          </a:stretch>
        </p:blipFill>
        <p:spPr bwMode="black">
          <a:xfrm>
            <a:off x="11160665" y="324650"/>
            <a:ext cx="602472" cy="320400"/>
          </a:xfrm>
          <a:prstGeom prst="rect">
            <a:avLst/>
          </a:prstGeom>
        </p:spPr>
      </p:pic>
    </p:spTree>
    <p:extLst>
      <p:ext uri="{BB962C8B-B14F-4D97-AF65-F5344CB8AC3E}">
        <p14:creationId xmlns:p14="http://schemas.microsoft.com/office/powerpoint/2010/main" val="20688097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vorstellun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5"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7" name="Bildplatzhalter 49"/>
          <p:cNvSpPr>
            <a:spLocks noGrp="1"/>
          </p:cNvSpPr>
          <p:nvPr>
            <p:ph type="pic" sz="quarter" idx="34" hasCustomPrompt="1"/>
          </p:nvPr>
        </p:nvSpPr>
        <p:spPr>
          <a:xfrm>
            <a:off x="4728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cxnSp>
        <p:nvCxnSpPr>
          <p:cNvPr id="9" name="Gerade Verbindung 18"/>
          <p:cNvCxnSpPr/>
          <p:nvPr userDrawn="1"/>
        </p:nvCxnSpPr>
        <p:spPr>
          <a:xfrm>
            <a:off x="425456" y="2163005"/>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15" name="Textplatzhalter 4"/>
          <p:cNvSpPr>
            <a:spLocks noGrp="1"/>
          </p:cNvSpPr>
          <p:nvPr>
            <p:ph type="body" sz="quarter" idx="26" hasCustomPrompt="1"/>
          </p:nvPr>
        </p:nvSpPr>
        <p:spPr>
          <a:xfrm>
            <a:off x="425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16" name="Textplatzhalter 4"/>
          <p:cNvSpPr>
            <a:spLocks noGrp="1"/>
          </p:cNvSpPr>
          <p:nvPr>
            <p:ph type="body" sz="quarter" idx="27" hasCustomPrompt="1"/>
          </p:nvPr>
        </p:nvSpPr>
        <p:spPr>
          <a:xfrm>
            <a:off x="425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27" name="Bildplatzhalter 49"/>
          <p:cNvSpPr>
            <a:spLocks noGrp="1"/>
          </p:cNvSpPr>
          <p:nvPr>
            <p:ph type="pic" sz="quarter" idx="35" hasCustomPrompt="1"/>
          </p:nvPr>
        </p:nvSpPr>
        <p:spPr>
          <a:xfrm>
            <a:off x="10687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sp>
        <p:nvSpPr>
          <p:cNvPr id="31" name="Textplatzhalter 4"/>
          <p:cNvSpPr>
            <a:spLocks noGrp="1"/>
          </p:cNvSpPr>
          <p:nvPr>
            <p:ph type="body" sz="quarter" idx="38" hasCustomPrompt="1"/>
          </p:nvPr>
        </p:nvSpPr>
        <p:spPr>
          <a:xfrm>
            <a:off x="6384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32" name="Textplatzhalter 4"/>
          <p:cNvSpPr>
            <a:spLocks noGrp="1"/>
          </p:cNvSpPr>
          <p:nvPr>
            <p:ph type="body" sz="quarter" idx="39" hasCustomPrompt="1"/>
          </p:nvPr>
        </p:nvSpPr>
        <p:spPr>
          <a:xfrm>
            <a:off x="6384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25" name="Bildplatzhalter 49"/>
          <p:cNvSpPr>
            <a:spLocks noGrp="1"/>
          </p:cNvSpPr>
          <p:nvPr>
            <p:ph type="pic" sz="quarter" idx="40" hasCustomPrompt="1"/>
          </p:nvPr>
        </p:nvSpPr>
        <p:spPr>
          <a:xfrm>
            <a:off x="4728634" y="353534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cxnSp>
        <p:nvCxnSpPr>
          <p:cNvPr id="26" name="Gerade Verbindung 18"/>
          <p:cNvCxnSpPr/>
          <p:nvPr userDrawn="1"/>
        </p:nvCxnSpPr>
        <p:spPr>
          <a:xfrm>
            <a:off x="425456" y="4690460"/>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36" name="Textplatzhalter 4"/>
          <p:cNvSpPr>
            <a:spLocks noGrp="1"/>
          </p:cNvSpPr>
          <p:nvPr>
            <p:ph type="body" sz="quarter" idx="43" hasCustomPrompt="1"/>
          </p:nvPr>
        </p:nvSpPr>
        <p:spPr>
          <a:xfrm>
            <a:off x="425455" y="353709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37" name="Textplatzhalter 4"/>
          <p:cNvSpPr>
            <a:spLocks noGrp="1"/>
          </p:cNvSpPr>
          <p:nvPr>
            <p:ph type="body" sz="quarter" idx="44" hasCustomPrompt="1"/>
          </p:nvPr>
        </p:nvSpPr>
        <p:spPr>
          <a:xfrm>
            <a:off x="425455" y="376792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38" name="Bildplatzhalter 49"/>
          <p:cNvSpPr>
            <a:spLocks noGrp="1"/>
          </p:cNvSpPr>
          <p:nvPr>
            <p:ph type="pic" sz="quarter" idx="45" hasCustomPrompt="1"/>
          </p:nvPr>
        </p:nvSpPr>
        <p:spPr>
          <a:xfrm>
            <a:off x="10687634" y="353534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sp>
        <p:nvSpPr>
          <p:cNvPr id="42" name="Textplatzhalter 4"/>
          <p:cNvSpPr>
            <a:spLocks noGrp="1"/>
          </p:cNvSpPr>
          <p:nvPr>
            <p:ph type="body" sz="quarter" idx="48" hasCustomPrompt="1"/>
          </p:nvPr>
        </p:nvSpPr>
        <p:spPr>
          <a:xfrm>
            <a:off x="6384455" y="353709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43" name="Textplatzhalter 4"/>
          <p:cNvSpPr>
            <a:spLocks noGrp="1"/>
          </p:cNvSpPr>
          <p:nvPr>
            <p:ph type="body" sz="quarter" idx="49" hasCustomPrompt="1"/>
          </p:nvPr>
        </p:nvSpPr>
        <p:spPr>
          <a:xfrm>
            <a:off x="6384455" y="376792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44" name="Foliennummernplatzhalter 3"/>
          <p:cNvSpPr>
            <a:spLocks noGrp="1"/>
          </p:cNvSpPr>
          <p:nvPr>
            <p:ph type="sldNum" sz="quarter" idx="4"/>
          </p:nvPr>
        </p:nvSpPr>
        <p:spPr>
          <a:xfrm>
            <a:off x="11298418"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cxnSp>
        <p:nvCxnSpPr>
          <p:cNvPr id="45" name="Gerade Verbindung 18"/>
          <p:cNvCxnSpPr/>
          <p:nvPr userDrawn="1"/>
        </p:nvCxnSpPr>
        <p:spPr>
          <a:xfrm>
            <a:off x="425456" y="3429000"/>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46" name="Textfeld 45"/>
          <p:cNvSpPr txBox="1"/>
          <p:nvPr userDrawn="1"/>
        </p:nvSpPr>
        <p:spPr>
          <a:xfrm>
            <a:off x="425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47" name="Textplatzhalter 28"/>
          <p:cNvSpPr>
            <a:spLocks noGrp="1"/>
          </p:cNvSpPr>
          <p:nvPr>
            <p:ph type="body" sz="quarter" idx="24" hasCustomPrompt="1"/>
          </p:nvPr>
        </p:nvSpPr>
        <p:spPr>
          <a:xfrm>
            <a:off x="2353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48" name="Textplatzhalter 28"/>
          <p:cNvSpPr>
            <a:spLocks noGrp="1"/>
          </p:cNvSpPr>
          <p:nvPr>
            <p:ph type="body" sz="quarter" idx="25" hasCustomPrompt="1"/>
          </p:nvPr>
        </p:nvSpPr>
        <p:spPr>
          <a:xfrm>
            <a:off x="1283013" y="3158712"/>
            <a:ext cx="3153993" cy="230832"/>
          </a:xfrm>
          <a:prstGeom prst="rect">
            <a:avLst/>
          </a:prstGeom>
        </p:spPr>
        <p:txBody>
          <a:bodyPr lIns="0" tIns="0" rIns="0" bIns="0">
            <a:noAutofit/>
          </a:bodyPr>
          <a:lstStyle>
            <a:lvl1pPr>
              <a:defRPr sz="1200"/>
            </a:lvl1pPr>
          </a:lstStyle>
          <a:p>
            <a:pPr lvl="0"/>
            <a:r>
              <a:rPr lang="de-DE" dirty="0"/>
              <a:t>&lt;E-Mail&gt;</a:t>
            </a:r>
          </a:p>
        </p:txBody>
      </p:sp>
      <p:sp>
        <p:nvSpPr>
          <p:cNvPr id="49" name="Textfeld 48"/>
          <p:cNvSpPr txBox="1"/>
          <p:nvPr userDrawn="1"/>
        </p:nvSpPr>
        <p:spPr>
          <a:xfrm>
            <a:off x="6384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50" name="Textplatzhalter 28"/>
          <p:cNvSpPr>
            <a:spLocks noGrp="1"/>
          </p:cNvSpPr>
          <p:nvPr>
            <p:ph type="body" sz="quarter" idx="37" hasCustomPrompt="1"/>
          </p:nvPr>
        </p:nvSpPr>
        <p:spPr>
          <a:xfrm>
            <a:off x="8312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51" name="Textplatzhalter 28"/>
          <p:cNvSpPr>
            <a:spLocks noGrp="1"/>
          </p:cNvSpPr>
          <p:nvPr>
            <p:ph type="body" sz="quarter" idx="50" hasCustomPrompt="1"/>
          </p:nvPr>
        </p:nvSpPr>
        <p:spPr>
          <a:xfrm>
            <a:off x="7242013" y="3158712"/>
            <a:ext cx="3153993" cy="230832"/>
          </a:xfrm>
          <a:prstGeom prst="rect">
            <a:avLst/>
          </a:prstGeom>
        </p:spPr>
        <p:txBody>
          <a:bodyPr lIns="0" tIns="0" rIns="0" bIns="0">
            <a:noAutofit/>
          </a:bodyPr>
          <a:lstStyle>
            <a:lvl1pPr>
              <a:defRPr sz="1200"/>
            </a:lvl1pPr>
          </a:lstStyle>
          <a:p>
            <a:pPr lvl="0"/>
            <a:r>
              <a:rPr lang="de-DE" dirty="0"/>
              <a:t>&lt;E-Mail&gt;</a:t>
            </a:r>
          </a:p>
        </p:txBody>
      </p:sp>
      <p:sp>
        <p:nvSpPr>
          <p:cNvPr id="67" name="Textfeld 66"/>
          <p:cNvSpPr txBox="1"/>
          <p:nvPr userDrawn="1"/>
        </p:nvSpPr>
        <p:spPr>
          <a:xfrm>
            <a:off x="425455" y="4216417"/>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68" name="Textplatzhalter 28"/>
          <p:cNvSpPr>
            <a:spLocks noGrp="1"/>
          </p:cNvSpPr>
          <p:nvPr>
            <p:ph type="body" sz="quarter" idx="51" hasCustomPrompt="1"/>
          </p:nvPr>
        </p:nvSpPr>
        <p:spPr>
          <a:xfrm>
            <a:off x="2353617" y="4216416"/>
            <a:ext cx="937899" cy="230832"/>
          </a:xfrm>
          <a:prstGeom prst="rect">
            <a:avLst/>
          </a:prstGeom>
        </p:spPr>
        <p:txBody>
          <a:bodyPr lIns="0" tIns="0" rIns="0" bIns="0">
            <a:noAutofit/>
          </a:bodyPr>
          <a:lstStyle>
            <a:lvl1pPr>
              <a:defRPr sz="1200"/>
            </a:lvl1pPr>
          </a:lstStyle>
          <a:p>
            <a:pPr lvl="0"/>
            <a:r>
              <a:rPr lang="de-DE" dirty="0"/>
              <a:t>&lt;Tel.&gt;</a:t>
            </a:r>
          </a:p>
        </p:txBody>
      </p:sp>
      <p:sp>
        <p:nvSpPr>
          <p:cNvPr id="69" name="Textplatzhalter 28"/>
          <p:cNvSpPr>
            <a:spLocks noGrp="1"/>
          </p:cNvSpPr>
          <p:nvPr>
            <p:ph type="body" sz="quarter" idx="52" hasCustomPrompt="1"/>
          </p:nvPr>
        </p:nvSpPr>
        <p:spPr>
          <a:xfrm>
            <a:off x="1283013" y="4415636"/>
            <a:ext cx="3153993" cy="230832"/>
          </a:xfrm>
          <a:prstGeom prst="rect">
            <a:avLst/>
          </a:prstGeom>
        </p:spPr>
        <p:txBody>
          <a:bodyPr lIns="0" tIns="0" rIns="0" bIns="0">
            <a:noAutofit/>
          </a:bodyPr>
          <a:lstStyle>
            <a:lvl1pPr>
              <a:defRPr sz="1200"/>
            </a:lvl1pPr>
          </a:lstStyle>
          <a:p>
            <a:pPr lvl="0"/>
            <a:r>
              <a:rPr lang="de-DE" dirty="0"/>
              <a:t>&lt;E-Mail&gt;</a:t>
            </a:r>
          </a:p>
        </p:txBody>
      </p:sp>
      <p:sp>
        <p:nvSpPr>
          <p:cNvPr id="70" name="Textfeld 69"/>
          <p:cNvSpPr txBox="1"/>
          <p:nvPr userDrawn="1"/>
        </p:nvSpPr>
        <p:spPr>
          <a:xfrm>
            <a:off x="6384455" y="4216417"/>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71" name="Textplatzhalter 28"/>
          <p:cNvSpPr>
            <a:spLocks noGrp="1"/>
          </p:cNvSpPr>
          <p:nvPr>
            <p:ph type="body" sz="quarter" idx="53" hasCustomPrompt="1"/>
          </p:nvPr>
        </p:nvSpPr>
        <p:spPr>
          <a:xfrm>
            <a:off x="8312617" y="4216416"/>
            <a:ext cx="937899" cy="230832"/>
          </a:xfrm>
          <a:prstGeom prst="rect">
            <a:avLst/>
          </a:prstGeom>
        </p:spPr>
        <p:txBody>
          <a:bodyPr lIns="0" tIns="0" rIns="0" bIns="0">
            <a:noAutofit/>
          </a:bodyPr>
          <a:lstStyle>
            <a:lvl1pPr>
              <a:defRPr sz="1200"/>
            </a:lvl1pPr>
          </a:lstStyle>
          <a:p>
            <a:pPr lvl="0"/>
            <a:r>
              <a:rPr lang="de-DE" dirty="0"/>
              <a:t>&lt;Tel.&gt;</a:t>
            </a:r>
          </a:p>
        </p:txBody>
      </p:sp>
      <p:sp>
        <p:nvSpPr>
          <p:cNvPr id="72" name="Textplatzhalter 28"/>
          <p:cNvSpPr>
            <a:spLocks noGrp="1"/>
          </p:cNvSpPr>
          <p:nvPr>
            <p:ph type="body" sz="quarter" idx="54" hasCustomPrompt="1"/>
          </p:nvPr>
        </p:nvSpPr>
        <p:spPr>
          <a:xfrm>
            <a:off x="7242013" y="4415636"/>
            <a:ext cx="3153993" cy="230832"/>
          </a:xfrm>
          <a:prstGeom prst="rect">
            <a:avLst/>
          </a:prstGeom>
        </p:spPr>
        <p:txBody>
          <a:bodyPr lIns="0" tIns="0" rIns="0" bIns="0">
            <a:noAutofit/>
          </a:bodyPr>
          <a:lstStyle>
            <a:lvl1pPr>
              <a:defRPr sz="1200"/>
            </a:lvl1pPr>
          </a:lstStyle>
          <a:p>
            <a:pPr lvl="0"/>
            <a:r>
              <a:rPr lang="de-DE" dirty="0"/>
              <a:t>&lt;E-Mail&gt;</a:t>
            </a:r>
          </a:p>
        </p:txBody>
      </p:sp>
    </p:spTree>
    <p:extLst>
      <p:ext uri="{BB962C8B-B14F-4D97-AF65-F5344CB8AC3E}">
        <p14:creationId xmlns:p14="http://schemas.microsoft.com/office/powerpoint/2010/main" val="425565216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Referent">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email">
            <a:extLst>
              <a:ext uri="{28A0092B-C50C-407E-A947-70E740481C1C}">
                <a14:useLocalDpi xmlns:a14="http://schemas.microsoft.com/office/drawing/2010/main"/>
              </a:ext>
            </a:extLst>
          </a:blip>
          <a:srcRect r="18495"/>
          <a:stretch/>
        </p:blipFill>
        <p:spPr>
          <a:xfrm>
            <a:off x="3797116" y="0"/>
            <a:ext cx="8394884" cy="6858000"/>
          </a:xfrm>
          <a:prstGeom prst="rect">
            <a:avLst/>
          </a:prstGeom>
        </p:spPr>
      </p:pic>
      <p:sp>
        <p:nvSpPr>
          <p:cNvPr id="57" name="Rechteck 56"/>
          <p:cNvSpPr/>
          <p:nvPr userDrawn="1"/>
        </p:nvSpPr>
        <p:spPr bwMode="auto">
          <a:xfrm>
            <a:off x="-19790" y="-27432"/>
            <a:ext cx="12211790" cy="6894000"/>
          </a:xfrm>
          <a:prstGeom prst="rect">
            <a:avLst/>
          </a:prstGeom>
          <a:gradFill flip="none" rotWithShape="1">
            <a:gsLst>
              <a:gs pos="61000">
                <a:srgbClr val="FFFFFF">
                  <a:alpha val="87000"/>
                </a:srgbClr>
              </a:gs>
              <a:gs pos="37000">
                <a:schemeClr val="bg1"/>
              </a:gs>
              <a:gs pos="78000">
                <a:srgbClr val="FFFFFF">
                  <a:alpha val="45000"/>
                </a:srgbClr>
              </a:gs>
              <a:gs pos="100000">
                <a:schemeClr val="bg1">
                  <a:alpha val="0"/>
                </a:schemeClr>
              </a:gs>
            </a:gsLst>
            <a:lin ang="0" scaled="1"/>
            <a:tileRect/>
          </a:gradFill>
          <a:ln w="1079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a:ln>
                <a:noFill/>
              </a:ln>
              <a:solidFill>
                <a:schemeClr val="bg1"/>
              </a:solidFill>
              <a:effectLst/>
              <a:latin typeface="Arial" charset="0"/>
            </a:endParaRPr>
          </a:p>
        </p:txBody>
      </p:sp>
      <p:sp>
        <p:nvSpPr>
          <p:cNvPr id="4" name="Titel 1"/>
          <p:cNvSpPr>
            <a:spLocks noGrp="1"/>
          </p:cNvSpPr>
          <p:nvPr>
            <p:ph type="title" hasCustomPrompt="1"/>
          </p:nvPr>
        </p:nvSpPr>
        <p:spPr>
          <a:xfrm>
            <a:off x="425456" y="343459"/>
            <a:ext cx="1050162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5" name="Textplatzhalter 7"/>
          <p:cNvSpPr>
            <a:spLocks noGrp="1"/>
          </p:cNvSpPr>
          <p:nvPr>
            <p:ph type="body" sz="quarter" idx="13" hasCustomPrompt="1"/>
          </p:nvPr>
        </p:nvSpPr>
        <p:spPr>
          <a:xfrm>
            <a:off x="425455" y="1237737"/>
            <a:ext cx="10501624" cy="30150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pic>
        <p:nvPicPr>
          <p:cNvPr id="28"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
        <p:nvSpPr>
          <p:cNvPr id="32" name="Rechteck 31"/>
          <p:cNvSpPr/>
          <p:nvPr userDrawn="1"/>
        </p:nvSpPr>
        <p:spPr>
          <a:xfrm>
            <a:off x="425455" y="6541345"/>
            <a:ext cx="7875265" cy="230832"/>
          </a:xfrm>
          <a:prstGeom prst="rect">
            <a:avLst/>
          </a:prstGeom>
        </p:spPr>
        <p:txBody>
          <a:bodyPr wrap="square" lIns="0"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900" dirty="0">
                <a:solidFill>
                  <a:schemeClr val="bg1">
                    <a:lumMod val="75000"/>
                  </a:schemeClr>
                </a:solidFill>
              </a:rPr>
              <a:t>© </a:t>
            </a:r>
            <a:r>
              <a:rPr lang="de-DE" sz="900" i="1" dirty="0">
                <a:solidFill>
                  <a:schemeClr val="bg1">
                    <a:lumMod val="75000"/>
                  </a:schemeClr>
                </a:solidFill>
              </a:rPr>
              <a:t>iwb</a:t>
            </a:r>
            <a:r>
              <a:rPr lang="de-DE" sz="900" dirty="0">
                <a:solidFill>
                  <a:schemeClr val="bg1">
                    <a:lumMod val="75000"/>
                  </a:schemeClr>
                </a:solidFill>
              </a:rPr>
              <a:t> – Institut für Werkzeugmaschinen und Betriebswissenschaften, Technische Universität München, Boltzmannstraße 15, 85748 Garching</a:t>
            </a:r>
          </a:p>
        </p:txBody>
      </p:sp>
      <p:sp>
        <p:nvSpPr>
          <p:cNvPr id="29" name="Textplatzhalter 4"/>
          <p:cNvSpPr>
            <a:spLocks noGrp="1"/>
          </p:cNvSpPr>
          <p:nvPr>
            <p:ph type="body" sz="quarter" idx="26" hasCustomPrompt="1"/>
          </p:nvPr>
        </p:nvSpPr>
        <p:spPr>
          <a:xfrm>
            <a:off x="2689855" y="2845314"/>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30" name="Textplatzhalter 4"/>
          <p:cNvSpPr>
            <a:spLocks noGrp="1"/>
          </p:cNvSpPr>
          <p:nvPr>
            <p:ph type="body" sz="quarter" idx="27" hasCustomPrompt="1"/>
          </p:nvPr>
        </p:nvSpPr>
        <p:spPr>
          <a:xfrm>
            <a:off x="2689855" y="3158442"/>
            <a:ext cx="4113282" cy="252293"/>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a:p>
            <a:pPr lvl="0"/>
            <a:endParaRPr lang="de-DE" dirty="0"/>
          </a:p>
        </p:txBody>
      </p:sp>
      <p:sp>
        <p:nvSpPr>
          <p:cNvPr id="31" name="Textfeld 30"/>
          <p:cNvSpPr txBox="1"/>
          <p:nvPr userDrawn="1"/>
        </p:nvSpPr>
        <p:spPr>
          <a:xfrm>
            <a:off x="2689855" y="4118587"/>
            <a:ext cx="2085345" cy="677108"/>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+49 89 289</a:t>
            </a:r>
          </a:p>
          <a:p>
            <a:pPr defTabSz="449263">
              <a:lnSpc>
                <a:spcPct val="110000"/>
              </a:lnSpc>
              <a:tabLst>
                <a:tab pos="628650" algn="l"/>
              </a:tabLst>
            </a:pPr>
            <a:r>
              <a:rPr kumimoji="0" lang="de-DE" sz="1400" b="0" i="0" u="none" strike="noStrike" kern="1200" cap="none" spc="0" normalizeH="0" baseline="0" noProof="0" dirty="0">
                <a:ln>
                  <a:noFill/>
                </a:ln>
                <a:solidFill>
                  <a:schemeClr val="bg2"/>
                </a:solidFill>
                <a:effectLst/>
                <a:uLnTx/>
                <a:uFillTx/>
                <a:latin typeface="Wingdings" pitchFamily="2" charset="2"/>
                <a:ea typeface="+mn-ea"/>
                <a:cs typeface="+mn-cs"/>
              </a:rPr>
              <a:t>4</a:t>
            </a:r>
            <a:r>
              <a:rPr kumimoji="0" lang="de-DE" sz="1600" b="0" i="0" u="none" strike="noStrike" kern="1200" cap="none" spc="0" normalizeH="0" baseline="0" noProof="0" dirty="0">
                <a:ln>
                  <a:noFill/>
                </a:ln>
                <a:solidFill>
                  <a:schemeClr val="bg2"/>
                </a:solidFill>
                <a:effectLst/>
                <a:uLnTx/>
                <a:uFillTx/>
                <a:latin typeface="Wingdings" pitchFamily="2" charset="2"/>
                <a:ea typeface="+mn-ea"/>
                <a:cs typeface="+mn-cs"/>
              </a:rPr>
              <a:t>	</a:t>
            </a:r>
            <a:r>
              <a:rPr kumimoji="0" lang="de-DE" sz="1200" b="0" i="0" u="none" strike="noStrike" kern="1200" cap="none" spc="0" normalizeH="0" baseline="0" noProof="0" dirty="0">
                <a:ln>
                  <a:noFill/>
                </a:ln>
                <a:solidFill>
                  <a:prstClr val="black"/>
                </a:solidFill>
                <a:effectLst/>
                <a:uLnTx/>
                <a:uFillTx/>
                <a:latin typeface="Arial" charset="0"/>
                <a:ea typeface="+mn-ea"/>
                <a:cs typeface="Arial" charset="0"/>
              </a:rPr>
              <a:t>+49 89 289 15555 </a:t>
            </a:r>
            <a:endParaRPr kumimoji="0" lang="de-DE" sz="1600" b="0" i="0" u="none" strike="noStrike" kern="1200" cap="none" spc="0" normalizeH="0" baseline="0" noProof="0" dirty="0">
              <a:ln>
                <a:noFill/>
              </a:ln>
              <a:solidFill>
                <a:schemeClr val="bg2"/>
              </a:solidFill>
              <a:effectLst/>
              <a:uLnTx/>
              <a:uFillTx/>
              <a:latin typeface="Wingdings" pitchFamily="2" charset="2"/>
              <a:ea typeface="+mn-ea"/>
              <a:cs typeface="+mn-cs"/>
            </a:endParaRPr>
          </a:p>
          <a:p>
            <a:pPr defTabSz="449263">
              <a:lnSpc>
                <a:spcPct val="110000"/>
              </a:lnSpc>
              <a:tabLst>
                <a:tab pos="628650" algn="l"/>
              </a:tabLst>
            </a:pPr>
            <a:r>
              <a:rPr lang="de-DE" sz="1200" b="1" dirty="0">
                <a:solidFill>
                  <a:schemeClr val="bg2"/>
                </a:solidFill>
                <a:latin typeface="Wingdings" pitchFamily="2" charset="2"/>
              </a:rPr>
              <a:t>*</a:t>
            </a:r>
          </a:p>
        </p:txBody>
      </p:sp>
      <p:sp>
        <p:nvSpPr>
          <p:cNvPr id="35" name="Textplatzhalter 28"/>
          <p:cNvSpPr>
            <a:spLocks noGrp="1"/>
          </p:cNvSpPr>
          <p:nvPr>
            <p:ph type="body" sz="quarter" idx="25" hasCustomPrompt="1"/>
          </p:nvPr>
        </p:nvSpPr>
        <p:spPr>
          <a:xfrm>
            <a:off x="3330860" y="4564863"/>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36" name="Gerader Verbinder 35"/>
          <p:cNvCxnSpPr/>
          <p:nvPr userDrawn="1"/>
        </p:nvCxnSpPr>
        <p:spPr>
          <a:xfrm>
            <a:off x="2698999" y="3112722"/>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7" name="Bildplatzhalter 49"/>
          <p:cNvSpPr>
            <a:spLocks noGrp="1"/>
          </p:cNvSpPr>
          <p:nvPr>
            <p:ph type="pic" sz="quarter" idx="42" hasCustomPrompt="1"/>
          </p:nvPr>
        </p:nvSpPr>
        <p:spPr>
          <a:xfrm>
            <a:off x="799606" y="2845314"/>
            <a:ext cx="1434717" cy="1950381"/>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sz="900"/>
            </a:lvl1pPr>
          </a:lstStyle>
          <a:p>
            <a:r>
              <a:rPr lang="de-DE" dirty="0"/>
              <a:t>Kontaktbild</a:t>
            </a:r>
          </a:p>
        </p:txBody>
      </p:sp>
      <p:sp>
        <p:nvSpPr>
          <p:cNvPr id="38" name="Rechteck 37"/>
          <p:cNvSpPr/>
          <p:nvPr userDrawn="1"/>
        </p:nvSpPr>
        <p:spPr>
          <a:xfrm>
            <a:off x="2689854" y="3445130"/>
            <a:ext cx="4323359" cy="553998"/>
          </a:xfrm>
          <a:prstGeom prst="rect">
            <a:avLst/>
          </a:prstGeom>
        </p:spPr>
        <p:txBody>
          <a:bodyPr wrap="square" lIns="0" tIns="0" bIns="0">
            <a:spAutoFit/>
          </a:bodyPr>
          <a:lstStyle/>
          <a:p>
            <a:pPr lvl="0"/>
            <a:r>
              <a:rPr lang="de-DE" sz="1200" dirty="0"/>
              <a:t>Institut für Werkzeugmaschinen und Betriebswissenschaften</a:t>
            </a:r>
          </a:p>
          <a:p>
            <a:pPr lvl="0"/>
            <a:r>
              <a:rPr lang="de-DE" sz="1200" dirty="0"/>
              <a:t>Technische Universität München</a:t>
            </a:r>
          </a:p>
          <a:p>
            <a:pPr lvl="0"/>
            <a:r>
              <a:rPr lang="de-DE" sz="1200" dirty="0"/>
              <a:t>Boltzmannstraße 15, 85748 Garching</a:t>
            </a:r>
          </a:p>
        </p:txBody>
      </p:sp>
      <p:sp>
        <p:nvSpPr>
          <p:cNvPr id="39" name="Textplatzhalter 28"/>
          <p:cNvSpPr>
            <a:spLocks noGrp="1"/>
          </p:cNvSpPr>
          <p:nvPr>
            <p:ph type="body" sz="quarter" idx="49" hasCustomPrompt="1"/>
          </p:nvPr>
        </p:nvSpPr>
        <p:spPr>
          <a:xfrm>
            <a:off x="4124847" y="4118587"/>
            <a:ext cx="1027076" cy="230832"/>
          </a:xfrm>
          <a:prstGeom prst="rect">
            <a:avLst/>
          </a:prstGeom>
        </p:spPr>
        <p:txBody>
          <a:bodyPr lIns="0" tIns="0" rIns="0" bIns="0">
            <a:noAutofit/>
          </a:bodyPr>
          <a:lstStyle>
            <a:lvl1pPr>
              <a:defRPr sz="1200"/>
            </a:lvl1pPr>
          </a:lstStyle>
          <a:p>
            <a:pPr lvl="0"/>
            <a:r>
              <a:rPr lang="de-DE" dirty="0"/>
              <a:t>&lt;Tel.&gt;</a:t>
            </a:r>
          </a:p>
        </p:txBody>
      </p:sp>
    </p:spTree>
    <p:extLst>
      <p:ext uri="{BB962C8B-B14F-4D97-AF65-F5344CB8AC3E}">
        <p14:creationId xmlns:p14="http://schemas.microsoft.com/office/powerpoint/2010/main" val="394019886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Referenten">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email">
            <a:extLst>
              <a:ext uri="{28A0092B-C50C-407E-A947-70E740481C1C}">
                <a14:useLocalDpi xmlns:a14="http://schemas.microsoft.com/office/drawing/2010/main"/>
              </a:ext>
            </a:extLst>
          </a:blip>
          <a:srcRect r="18495"/>
          <a:stretch/>
        </p:blipFill>
        <p:spPr>
          <a:xfrm>
            <a:off x="3797116" y="0"/>
            <a:ext cx="8394884" cy="6858000"/>
          </a:xfrm>
          <a:prstGeom prst="rect">
            <a:avLst/>
          </a:prstGeom>
        </p:spPr>
      </p:pic>
      <p:sp>
        <p:nvSpPr>
          <p:cNvPr id="57" name="Rechteck 56"/>
          <p:cNvSpPr/>
          <p:nvPr userDrawn="1"/>
        </p:nvSpPr>
        <p:spPr bwMode="auto">
          <a:xfrm>
            <a:off x="-19790" y="-27432"/>
            <a:ext cx="12311027" cy="6894000"/>
          </a:xfrm>
          <a:prstGeom prst="rect">
            <a:avLst/>
          </a:prstGeom>
          <a:gradFill flip="none" rotWithShape="1">
            <a:gsLst>
              <a:gs pos="61000">
                <a:srgbClr val="FFFFFF">
                  <a:alpha val="87000"/>
                </a:srgbClr>
              </a:gs>
              <a:gs pos="37000">
                <a:schemeClr val="bg1"/>
              </a:gs>
              <a:gs pos="78000">
                <a:srgbClr val="FFFFFF">
                  <a:alpha val="45000"/>
                </a:srgbClr>
              </a:gs>
              <a:gs pos="100000">
                <a:schemeClr val="bg1">
                  <a:alpha val="0"/>
                </a:schemeClr>
              </a:gs>
            </a:gsLst>
            <a:lin ang="0" scaled="1"/>
            <a:tileRect/>
          </a:gradFill>
          <a:ln w="1079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a:ln>
                <a:noFill/>
              </a:ln>
              <a:solidFill>
                <a:schemeClr val="bg1"/>
              </a:solidFill>
              <a:effectLst/>
              <a:latin typeface="Arial" charset="0"/>
            </a:endParaRPr>
          </a:p>
        </p:txBody>
      </p:sp>
      <p:sp>
        <p:nvSpPr>
          <p:cNvPr id="4" name="Titel 1"/>
          <p:cNvSpPr>
            <a:spLocks noGrp="1"/>
          </p:cNvSpPr>
          <p:nvPr>
            <p:ph type="title" hasCustomPrompt="1"/>
          </p:nvPr>
        </p:nvSpPr>
        <p:spPr>
          <a:xfrm>
            <a:off x="425456" y="343459"/>
            <a:ext cx="1050162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5" name="Textplatzhalter 7"/>
          <p:cNvSpPr>
            <a:spLocks noGrp="1"/>
          </p:cNvSpPr>
          <p:nvPr>
            <p:ph type="body" sz="quarter" idx="13" hasCustomPrompt="1"/>
          </p:nvPr>
        </p:nvSpPr>
        <p:spPr>
          <a:xfrm>
            <a:off x="425455" y="1237737"/>
            <a:ext cx="10501624" cy="30150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pic>
        <p:nvPicPr>
          <p:cNvPr id="14"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
        <p:nvSpPr>
          <p:cNvPr id="17" name="Rechteck 16"/>
          <p:cNvSpPr/>
          <p:nvPr userDrawn="1"/>
        </p:nvSpPr>
        <p:spPr>
          <a:xfrm>
            <a:off x="425455" y="6541345"/>
            <a:ext cx="7875265" cy="230832"/>
          </a:xfrm>
          <a:prstGeom prst="rect">
            <a:avLst/>
          </a:prstGeom>
        </p:spPr>
        <p:txBody>
          <a:bodyPr wrap="square" lIns="0"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900" dirty="0">
                <a:solidFill>
                  <a:schemeClr val="bg1">
                    <a:lumMod val="75000"/>
                  </a:schemeClr>
                </a:solidFill>
              </a:rPr>
              <a:t>© </a:t>
            </a:r>
            <a:r>
              <a:rPr lang="de-DE" sz="900" i="1" dirty="0">
                <a:solidFill>
                  <a:schemeClr val="bg1">
                    <a:lumMod val="75000"/>
                  </a:schemeClr>
                </a:solidFill>
              </a:rPr>
              <a:t>iwb</a:t>
            </a:r>
            <a:r>
              <a:rPr lang="de-DE" sz="900" dirty="0">
                <a:solidFill>
                  <a:schemeClr val="bg1">
                    <a:lumMod val="75000"/>
                  </a:schemeClr>
                </a:solidFill>
              </a:rPr>
              <a:t> – Institut für Werkzeugmaschinen und Betriebswissenschaften</a:t>
            </a:r>
          </a:p>
        </p:txBody>
      </p:sp>
      <p:sp>
        <p:nvSpPr>
          <p:cNvPr id="18" name="Textplatzhalter 4"/>
          <p:cNvSpPr>
            <a:spLocks noGrp="1"/>
          </p:cNvSpPr>
          <p:nvPr>
            <p:ph type="body" sz="quarter" idx="26" hasCustomPrompt="1"/>
          </p:nvPr>
        </p:nvSpPr>
        <p:spPr>
          <a:xfrm>
            <a:off x="2662423" y="2392034"/>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19" name="Textplatzhalter 4"/>
          <p:cNvSpPr>
            <a:spLocks noGrp="1"/>
          </p:cNvSpPr>
          <p:nvPr>
            <p:ph type="body" sz="quarter" idx="27" hasCustomPrompt="1"/>
          </p:nvPr>
        </p:nvSpPr>
        <p:spPr>
          <a:xfrm>
            <a:off x="2662423" y="2705162"/>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20" name="Textfeld 19"/>
          <p:cNvSpPr txBox="1"/>
          <p:nvPr userDrawn="1"/>
        </p:nvSpPr>
        <p:spPr>
          <a:xfrm>
            <a:off x="2653279" y="3018897"/>
            <a:ext cx="2244559" cy="677108"/>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+49 89 289</a:t>
            </a:r>
          </a:p>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kumimoji="0" lang="de-DE" sz="1600" b="0" i="0" u="none" strike="noStrike" kern="1200" cap="none" spc="0" normalizeH="0" baseline="0" noProof="0" dirty="0">
                <a:ln>
                  <a:noFill/>
                </a:ln>
                <a:solidFill>
                  <a:schemeClr val="bg2"/>
                </a:solidFill>
                <a:effectLst/>
                <a:uLnTx/>
                <a:uFillTx/>
                <a:latin typeface="Wingdings" pitchFamily="2" charset="2"/>
                <a:ea typeface="+mn-ea"/>
                <a:cs typeface="Arial" charset="0"/>
              </a:rPr>
              <a:t>4 	</a:t>
            </a:r>
            <a:r>
              <a:rPr kumimoji="0" lang="de-DE" sz="1200" b="0" i="0" u="none" strike="noStrike" kern="1200" cap="none" spc="0" normalizeH="0" baseline="0" noProof="0" dirty="0">
                <a:ln>
                  <a:noFill/>
                </a:ln>
                <a:solidFill>
                  <a:prstClr val="black"/>
                </a:solidFill>
                <a:effectLst/>
                <a:uLnTx/>
                <a:uFillTx/>
                <a:latin typeface="Arial" charset="0"/>
                <a:ea typeface="+mn-ea"/>
                <a:cs typeface="Arial" charset="0"/>
              </a:rPr>
              <a:t>+49 89 289 15555</a:t>
            </a:r>
            <a:endParaRPr lang="de-DE" sz="1200" dirty="0"/>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21" name="Textplatzhalter 28"/>
          <p:cNvSpPr>
            <a:spLocks noGrp="1"/>
          </p:cNvSpPr>
          <p:nvPr>
            <p:ph type="body" sz="quarter" idx="24" hasCustomPrompt="1"/>
          </p:nvPr>
        </p:nvSpPr>
        <p:spPr>
          <a:xfrm>
            <a:off x="4094367" y="3018897"/>
            <a:ext cx="1027076" cy="230832"/>
          </a:xfrm>
          <a:prstGeom prst="rect">
            <a:avLst/>
          </a:prstGeom>
        </p:spPr>
        <p:txBody>
          <a:bodyPr lIns="0" tIns="0" rIns="0" bIns="0">
            <a:noAutofit/>
          </a:bodyPr>
          <a:lstStyle>
            <a:lvl1pPr>
              <a:defRPr sz="1200"/>
            </a:lvl1pPr>
          </a:lstStyle>
          <a:p>
            <a:pPr lvl="0"/>
            <a:r>
              <a:rPr lang="de-DE" dirty="0"/>
              <a:t>&lt;Tel.&gt;</a:t>
            </a:r>
          </a:p>
        </p:txBody>
      </p:sp>
      <p:sp>
        <p:nvSpPr>
          <p:cNvPr id="22" name="Textplatzhalter 28"/>
          <p:cNvSpPr>
            <a:spLocks noGrp="1"/>
          </p:cNvSpPr>
          <p:nvPr>
            <p:ph type="body" sz="quarter" idx="25" hasCustomPrompt="1"/>
          </p:nvPr>
        </p:nvSpPr>
        <p:spPr>
          <a:xfrm>
            <a:off x="3294284" y="3465173"/>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23" name="Gerader Verbinder 22"/>
          <p:cNvCxnSpPr/>
          <p:nvPr userDrawn="1"/>
        </p:nvCxnSpPr>
        <p:spPr>
          <a:xfrm>
            <a:off x="2671567" y="2659442"/>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Bildplatzhalter 49"/>
          <p:cNvSpPr>
            <a:spLocks noGrp="1"/>
          </p:cNvSpPr>
          <p:nvPr>
            <p:ph type="pic" sz="quarter" idx="42" hasCustomPrompt="1"/>
          </p:nvPr>
        </p:nvSpPr>
        <p:spPr>
          <a:xfrm>
            <a:off x="1155333" y="2362109"/>
            <a:ext cx="1078990" cy="1333895"/>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sz="900"/>
            </a:lvl1pPr>
          </a:lstStyle>
          <a:p>
            <a:r>
              <a:rPr lang="de-DE" dirty="0"/>
              <a:t>Kontaktbild</a:t>
            </a:r>
          </a:p>
        </p:txBody>
      </p:sp>
      <p:sp>
        <p:nvSpPr>
          <p:cNvPr id="25" name="Textplatzhalter 4"/>
          <p:cNvSpPr>
            <a:spLocks noGrp="1"/>
          </p:cNvSpPr>
          <p:nvPr>
            <p:ph type="body" sz="quarter" idx="43" hasCustomPrompt="1"/>
          </p:nvPr>
        </p:nvSpPr>
        <p:spPr>
          <a:xfrm>
            <a:off x="2662423" y="4255108"/>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28" name="Textplatzhalter 4"/>
          <p:cNvSpPr>
            <a:spLocks noGrp="1"/>
          </p:cNvSpPr>
          <p:nvPr>
            <p:ph type="body" sz="quarter" idx="44" hasCustomPrompt="1"/>
          </p:nvPr>
        </p:nvSpPr>
        <p:spPr>
          <a:xfrm>
            <a:off x="2662423" y="4568236"/>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29" name="Textfeld 28"/>
          <p:cNvSpPr txBox="1"/>
          <p:nvPr userDrawn="1"/>
        </p:nvSpPr>
        <p:spPr>
          <a:xfrm>
            <a:off x="2653279" y="4881971"/>
            <a:ext cx="2244559" cy="677108"/>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de-DE" sz="1200" dirty="0"/>
              <a:t>89 289</a:t>
            </a:r>
          </a:p>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kumimoji="0" lang="de-DE" sz="1600" b="0" i="0" u="none" strike="noStrike" kern="1200" cap="none" spc="0" normalizeH="0" baseline="0" noProof="0" dirty="0">
                <a:ln>
                  <a:noFill/>
                </a:ln>
                <a:solidFill>
                  <a:schemeClr val="bg2"/>
                </a:solidFill>
                <a:effectLst/>
                <a:uLnTx/>
                <a:uFillTx/>
                <a:latin typeface="Wingdings" pitchFamily="2" charset="2"/>
                <a:ea typeface="+mn-ea"/>
                <a:cs typeface="Arial" charset="0"/>
              </a:rPr>
              <a:t>4 	</a:t>
            </a:r>
            <a:r>
              <a:rPr kumimoji="0" lang="de-DE" sz="1200" b="0" i="0" u="none" strike="noStrike" kern="1200" cap="none" spc="0" normalizeH="0" baseline="0" noProof="0" dirty="0">
                <a:ln>
                  <a:noFill/>
                </a:ln>
                <a:solidFill>
                  <a:prstClr val="black"/>
                </a:solidFill>
                <a:effectLst/>
                <a:uLnTx/>
                <a:uFillTx/>
                <a:latin typeface="Arial" charset="0"/>
                <a:ea typeface="+mn-ea"/>
                <a:cs typeface="Arial" charset="0"/>
              </a:rPr>
              <a:t>+49 89 289 15555</a:t>
            </a:r>
            <a:endParaRPr lang="de-DE" sz="1200" dirty="0"/>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30" name="Textplatzhalter 28"/>
          <p:cNvSpPr>
            <a:spLocks noGrp="1"/>
          </p:cNvSpPr>
          <p:nvPr>
            <p:ph type="body" sz="quarter" idx="45" hasCustomPrompt="1"/>
          </p:nvPr>
        </p:nvSpPr>
        <p:spPr>
          <a:xfrm>
            <a:off x="4094367" y="4881971"/>
            <a:ext cx="937899" cy="230832"/>
          </a:xfrm>
          <a:prstGeom prst="rect">
            <a:avLst/>
          </a:prstGeom>
        </p:spPr>
        <p:txBody>
          <a:bodyPr lIns="0" tIns="0" rIns="0" bIns="0">
            <a:noAutofit/>
          </a:bodyPr>
          <a:lstStyle>
            <a:lvl1pPr>
              <a:defRPr sz="1200"/>
            </a:lvl1pPr>
          </a:lstStyle>
          <a:p>
            <a:pPr lvl="0"/>
            <a:r>
              <a:rPr lang="de-DE" dirty="0"/>
              <a:t>&lt;Tel.&gt;</a:t>
            </a:r>
          </a:p>
        </p:txBody>
      </p:sp>
      <p:sp>
        <p:nvSpPr>
          <p:cNvPr id="31" name="Textplatzhalter 28"/>
          <p:cNvSpPr>
            <a:spLocks noGrp="1"/>
          </p:cNvSpPr>
          <p:nvPr>
            <p:ph type="body" sz="quarter" idx="46" hasCustomPrompt="1"/>
          </p:nvPr>
        </p:nvSpPr>
        <p:spPr>
          <a:xfrm>
            <a:off x="3294284" y="5328247"/>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32" name="Gerader Verbinder 31"/>
          <p:cNvCxnSpPr/>
          <p:nvPr userDrawn="1"/>
        </p:nvCxnSpPr>
        <p:spPr>
          <a:xfrm>
            <a:off x="2671567" y="4522516"/>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3" name="Bildplatzhalter 49"/>
          <p:cNvSpPr>
            <a:spLocks noGrp="1"/>
          </p:cNvSpPr>
          <p:nvPr>
            <p:ph type="pic" sz="quarter" idx="47" hasCustomPrompt="1"/>
          </p:nvPr>
        </p:nvSpPr>
        <p:spPr>
          <a:xfrm>
            <a:off x="1155333" y="4225183"/>
            <a:ext cx="1078990" cy="1333895"/>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sz="900"/>
            </a:lvl1pPr>
          </a:lstStyle>
          <a:p>
            <a:r>
              <a:rPr lang="de-DE" dirty="0"/>
              <a:t>Kontaktbild</a:t>
            </a:r>
          </a:p>
        </p:txBody>
      </p:sp>
    </p:spTree>
    <p:extLst>
      <p:ext uri="{BB962C8B-B14F-4D97-AF65-F5344CB8AC3E}">
        <p14:creationId xmlns:p14="http://schemas.microsoft.com/office/powerpoint/2010/main" val="363570126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Referenten">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email">
            <a:extLst>
              <a:ext uri="{28A0092B-C50C-407E-A947-70E740481C1C}">
                <a14:useLocalDpi xmlns:a14="http://schemas.microsoft.com/office/drawing/2010/main"/>
              </a:ext>
            </a:extLst>
          </a:blip>
          <a:srcRect r="18495"/>
          <a:stretch/>
        </p:blipFill>
        <p:spPr>
          <a:xfrm>
            <a:off x="3797116" y="0"/>
            <a:ext cx="8394884" cy="6858000"/>
          </a:xfrm>
          <a:prstGeom prst="rect">
            <a:avLst/>
          </a:prstGeom>
        </p:spPr>
      </p:pic>
      <p:sp>
        <p:nvSpPr>
          <p:cNvPr id="57" name="Rechteck 56"/>
          <p:cNvSpPr/>
          <p:nvPr userDrawn="1"/>
        </p:nvSpPr>
        <p:spPr bwMode="auto">
          <a:xfrm>
            <a:off x="-19790" y="-27432"/>
            <a:ext cx="12211790" cy="6894000"/>
          </a:xfrm>
          <a:prstGeom prst="rect">
            <a:avLst/>
          </a:prstGeom>
          <a:gradFill flip="none" rotWithShape="1">
            <a:gsLst>
              <a:gs pos="61000">
                <a:srgbClr val="FFFFFF">
                  <a:alpha val="87000"/>
                </a:srgbClr>
              </a:gs>
              <a:gs pos="37000">
                <a:schemeClr val="bg1"/>
              </a:gs>
              <a:gs pos="78000">
                <a:srgbClr val="FFFFFF">
                  <a:alpha val="45000"/>
                </a:srgbClr>
              </a:gs>
              <a:gs pos="100000">
                <a:schemeClr val="bg1">
                  <a:alpha val="0"/>
                </a:schemeClr>
              </a:gs>
            </a:gsLst>
            <a:lin ang="0" scaled="1"/>
            <a:tileRect/>
          </a:gradFill>
          <a:ln w="1079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a:ln>
                <a:noFill/>
              </a:ln>
              <a:solidFill>
                <a:schemeClr val="bg1"/>
              </a:solidFill>
              <a:effectLst/>
              <a:latin typeface="Arial" charset="0"/>
            </a:endParaRPr>
          </a:p>
        </p:txBody>
      </p:sp>
      <p:sp>
        <p:nvSpPr>
          <p:cNvPr id="4" name="Titel 1"/>
          <p:cNvSpPr>
            <a:spLocks noGrp="1"/>
          </p:cNvSpPr>
          <p:nvPr>
            <p:ph type="title" hasCustomPrompt="1"/>
          </p:nvPr>
        </p:nvSpPr>
        <p:spPr>
          <a:xfrm>
            <a:off x="425456" y="343459"/>
            <a:ext cx="1050162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5" name="Textplatzhalter 7"/>
          <p:cNvSpPr>
            <a:spLocks noGrp="1"/>
          </p:cNvSpPr>
          <p:nvPr>
            <p:ph type="body" sz="quarter" idx="13" hasCustomPrompt="1"/>
          </p:nvPr>
        </p:nvSpPr>
        <p:spPr>
          <a:xfrm>
            <a:off x="425455" y="1237737"/>
            <a:ext cx="10501624" cy="30150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pic>
        <p:nvPicPr>
          <p:cNvPr id="28"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
        <p:nvSpPr>
          <p:cNvPr id="45" name="Textplatzhalter 4"/>
          <p:cNvSpPr>
            <a:spLocks noGrp="1"/>
          </p:cNvSpPr>
          <p:nvPr>
            <p:ph type="body" sz="quarter" idx="48" hasCustomPrompt="1"/>
          </p:nvPr>
        </p:nvSpPr>
        <p:spPr>
          <a:xfrm>
            <a:off x="2662423" y="2162715"/>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46" name="Textplatzhalter 4"/>
          <p:cNvSpPr>
            <a:spLocks noGrp="1"/>
          </p:cNvSpPr>
          <p:nvPr>
            <p:ph type="body" sz="quarter" idx="49" hasCustomPrompt="1"/>
          </p:nvPr>
        </p:nvSpPr>
        <p:spPr>
          <a:xfrm>
            <a:off x="2662423" y="2475843"/>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47" name="Textfeld 46"/>
          <p:cNvSpPr txBox="1"/>
          <p:nvPr userDrawn="1"/>
        </p:nvSpPr>
        <p:spPr>
          <a:xfrm>
            <a:off x="2653279" y="2789578"/>
            <a:ext cx="3514729" cy="390556"/>
          </a:xfrm>
          <a:prstGeom prst="rect">
            <a:avLst/>
          </a:prstGeom>
          <a:noFill/>
        </p:spPr>
        <p:txBody>
          <a:bodyPr wrap="square" lIns="0" tIns="0" rIns="0" bIns="0" rtlCol="0">
            <a:spAutoFit/>
          </a:bodyPr>
          <a:lstStyle/>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en-US" sz="1200" b="0" noProof="0" dirty="0"/>
              <a:t>163 7180148</a:t>
            </a:r>
            <a:endParaRPr lang="de-DE" sz="1200" dirty="0"/>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48" name="Textplatzhalter 28"/>
          <p:cNvSpPr>
            <a:spLocks noGrp="1"/>
          </p:cNvSpPr>
          <p:nvPr>
            <p:ph type="body" sz="quarter" idx="50" hasCustomPrompt="1"/>
          </p:nvPr>
        </p:nvSpPr>
        <p:spPr>
          <a:xfrm>
            <a:off x="4094367" y="2789578"/>
            <a:ext cx="937899" cy="230832"/>
          </a:xfrm>
          <a:prstGeom prst="rect">
            <a:avLst/>
          </a:prstGeom>
        </p:spPr>
        <p:txBody>
          <a:bodyPr lIns="0" tIns="0" rIns="0" bIns="0">
            <a:noAutofit/>
          </a:bodyPr>
          <a:lstStyle>
            <a:lvl1pPr>
              <a:defRPr sz="1200"/>
            </a:lvl1pPr>
          </a:lstStyle>
          <a:p>
            <a:pPr lvl="0"/>
            <a:r>
              <a:rPr lang="de-DE" dirty="0"/>
              <a:t>&lt;Tel.&gt;</a:t>
            </a:r>
          </a:p>
        </p:txBody>
      </p:sp>
      <p:sp>
        <p:nvSpPr>
          <p:cNvPr id="49" name="Textplatzhalter 28"/>
          <p:cNvSpPr>
            <a:spLocks noGrp="1"/>
          </p:cNvSpPr>
          <p:nvPr>
            <p:ph type="body" sz="quarter" idx="51" hasCustomPrompt="1"/>
          </p:nvPr>
        </p:nvSpPr>
        <p:spPr>
          <a:xfrm>
            <a:off x="3294284" y="2981854"/>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50" name="Gerader Verbinder 49"/>
          <p:cNvCxnSpPr/>
          <p:nvPr userDrawn="1"/>
        </p:nvCxnSpPr>
        <p:spPr>
          <a:xfrm>
            <a:off x="2671567" y="2430123"/>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1" name="Bildplatzhalter 49"/>
          <p:cNvSpPr>
            <a:spLocks noGrp="1"/>
          </p:cNvSpPr>
          <p:nvPr>
            <p:ph type="pic" sz="quarter" idx="52" hasCustomPrompt="1"/>
          </p:nvPr>
        </p:nvSpPr>
        <p:spPr>
          <a:xfrm>
            <a:off x="1155333" y="2132790"/>
            <a:ext cx="863192" cy="1067116"/>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73152" tIns="36576" rIns="73152" bIns="36576"/>
          <a:lstStyle>
            <a:lvl1pPr marL="0" indent="0">
              <a:defRPr sz="720"/>
            </a:lvl1pPr>
          </a:lstStyle>
          <a:p>
            <a:r>
              <a:rPr lang="de-DE" dirty="0"/>
              <a:t>Kontaktbild</a:t>
            </a:r>
          </a:p>
        </p:txBody>
      </p:sp>
      <p:sp>
        <p:nvSpPr>
          <p:cNvPr id="3" name="Rechteck 2"/>
          <p:cNvSpPr/>
          <p:nvPr userDrawn="1"/>
        </p:nvSpPr>
        <p:spPr>
          <a:xfrm>
            <a:off x="425455" y="6541345"/>
            <a:ext cx="7875265" cy="230832"/>
          </a:xfrm>
          <a:prstGeom prst="rect">
            <a:avLst/>
          </a:prstGeom>
        </p:spPr>
        <p:txBody>
          <a:bodyPr wrap="square" lIns="0"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900" dirty="0">
                <a:solidFill>
                  <a:schemeClr val="bg1">
                    <a:lumMod val="75000"/>
                  </a:schemeClr>
                </a:solidFill>
              </a:rPr>
              <a:t>© </a:t>
            </a:r>
            <a:r>
              <a:rPr lang="de-DE" sz="900" i="1" dirty="0" err="1">
                <a:solidFill>
                  <a:schemeClr val="bg1">
                    <a:lumMod val="75000"/>
                  </a:schemeClr>
                </a:solidFill>
              </a:rPr>
              <a:t>iwb</a:t>
            </a:r>
            <a:r>
              <a:rPr lang="de-DE" sz="900" dirty="0">
                <a:solidFill>
                  <a:schemeClr val="bg1">
                    <a:lumMod val="75000"/>
                  </a:schemeClr>
                </a:solidFill>
              </a:rPr>
              <a:t> </a:t>
            </a:r>
            <a:r>
              <a:rPr lang="en-US" sz="900" dirty="0">
                <a:solidFill>
                  <a:schemeClr val="bg1">
                    <a:lumMod val="75000"/>
                  </a:schemeClr>
                </a:solidFill>
              </a:rPr>
              <a:t>Institute for Machine Tools and Industrial Management</a:t>
            </a:r>
            <a:r>
              <a:rPr lang="de-DE" sz="900" dirty="0">
                <a:solidFill>
                  <a:schemeClr val="bg1">
                    <a:lumMod val="75000"/>
                  </a:schemeClr>
                </a:solidFill>
              </a:rPr>
              <a:t>, Technische Universität München, </a:t>
            </a:r>
            <a:r>
              <a:rPr lang="de-DE" sz="900" dirty="0" err="1">
                <a:solidFill>
                  <a:schemeClr val="bg1">
                    <a:lumMod val="75000"/>
                  </a:schemeClr>
                </a:solidFill>
              </a:rPr>
              <a:t>Boltzmannstraße</a:t>
            </a:r>
            <a:r>
              <a:rPr lang="de-DE" sz="900" dirty="0">
                <a:solidFill>
                  <a:schemeClr val="bg1">
                    <a:lumMod val="75000"/>
                  </a:schemeClr>
                </a:solidFill>
              </a:rPr>
              <a:t> 15, 85748 Garching</a:t>
            </a:r>
          </a:p>
        </p:txBody>
      </p:sp>
      <p:sp>
        <p:nvSpPr>
          <p:cNvPr id="68" name="Textplatzhalter 4"/>
          <p:cNvSpPr>
            <a:spLocks noGrp="1"/>
          </p:cNvSpPr>
          <p:nvPr>
            <p:ph type="body" sz="quarter" idx="58" hasCustomPrompt="1"/>
          </p:nvPr>
        </p:nvSpPr>
        <p:spPr>
          <a:xfrm>
            <a:off x="2662423" y="3511625"/>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69" name="Textplatzhalter 4"/>
          <p:cNvSpPr>
            <a:spLocks noGrp="1"/>
          </p:cNvSpPr>
          <p:nvPr>
            <p:ph type="body" sz="quarter" idx="59" hasCustomPrompt="1"/>
          </p:nvPr>
        </p:nvSpPr>
        <p:spPr>
          <a:xfrm>
            <a:off x="2662423" y="3824753"/>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70" name="Textfeld 69"/>
          <p:cNvSpPr txBox="1"/>
          <p:nvPr userDrawn="1"/>
        </p:nvSpPr>
        <p:spPr>
          <a:xfrm>
            <a:off x="2653279" y="4138488"/>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de-DE" sz="1200" dirty="0"/>
              <a:t>89 289</a:t>
            </a:r>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71" name="Textplatzhalter 28"/>
          <p:cNvSpPr>
            <a:spLocks noGrp="1"/>
          </p:cNvSpPr>
          <p:nvPr>
            <p:ph type="body" sz="quarter" idx="60" hasCustomPrompt="1"/>
          </p:nvPr>
        </p:nvSpPr>
        <p:spPr>
          <a:xfrm>
            <a:off x="4094367" y="4138488"/>
            <a:ext cx="937899" cy="230832"/>
          </a:xfrm>
          <a:prstGeom prst="rect">
            <a:avLst/>
          </a:prstGeom>
        </p:spPr>
        <p:txBody>
          <a:bodyPr lIns="0" tIns="0" rIns="0" bIns="0">
            <a:noAutofit/>
          </a:bodyPr>
          <a:lstStyle>
            <a:lvl1pPr>
              <a:defRPr sz="1200"/>
            </a:lvl1pPr>
          </a:lstStyle>
          <a:p>
            <a:pPr lvl="0"/>
            <a:r>
              <a:rPr lang="de-DE" dirty="0"/>
              <a:t>&lt;Tel.&gt;</a:t>
            </a:r>
          </a:p>
        </p:txBody>
      </p:sp>
      <p:sp>
        <p:nvSpPr>
          <p:cNvPr id="72" name="Textplatzhalter 28"/>
          <p:cNvSpPr>
            <a:spLocks noGrp="1"/>
          </p:cNvSpPr>
          <p:nvPr>
            <p:ph type="body" sz="quarter" idx="61" hasCustomPrompt="1"/>
          </p:nvPr>
        </p:nvSpPr>
        <p:spPr>
          <a:xfrm>
            <a:off x="3294284" y="4330764"/>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73" name="Gerader Verbinder 72"/>
          <p:cNvCxnSpPr/>
          <p:nvPr userDrawn="1"/>
        </p:nvCxnSpPr>
        <p:spPr>
          <a:xfrm>
            <a:off x="2671567" y="3779033"/>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4" name="Bildplatzhalter 49"/>
          <p:cNvSpPr>
            <a:spLocks noGrp="1"/>
          </p:cNvSpPr>
          <p:nvPr>
            <p:ph type="pic" sz="quarter" idx="62" hasCustomPrompt="1"/>
          </p:nvPr>
        </p:nvSpPr>
        <p:spPr>
          <a:xfrm>
            <a:off x="1155333" y="3481700"/>
            <a:ext cx="863192" cy="1067116"/>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73152" tIns="36576" rIns="73152" bIns="36576"/>
          <a:lstStyle>
            <a:lvl1pPr marL="0" indent="0">
              <a:defRPr sz="720"/>
            </a:lvl1pPr>
          </a:lstStyle>
          <a:p>
            <a:r>
              <a:rPr lang="de-DE" dirty="0"/>
              <a:t>Kontaktbild</a:t>
            </a:r>
          </a:p>
        </p:txBody>
      </p:sp>
      <p:sp>
        <p:nvSpPr>
          <p:cNvPr id="82" name="Textplatzhalter 4"/>
          <p:cNvSpPr>
            <a:spLocks noGrp="1"/>
          </p:cNvSpPr>
          <p:nvPr>
            <p:ph type="body" sz="quarter" idx="63" hasCustomPrompt="1"/>
          </p:nvPr>
        </p:nvSpPr>
        <p:spPr>
          <a:xfrm>
            <a:off x="2662423" y="4903067"/>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83" name="Textplatzhalter 4"/>
          <p:cNvSpPr>
            <a:spLocks noGrp="1"/>
          </p:cNvSpPr>
          <p:nvPr>
            <p:ph type="body" sz="quarter" idx="64" hasCustomPrompt="1"/>
          </p:nvPr>
        </p:nvSpPr>
        <p:spPr>
          <a:xfrm>
            <a:off x="2662423" y="5216195"/>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84" name="Textfeld 83"/>
          <p:cNvSpPr txBox="1"/>
          <p:nvPr userDrawn="1"/>
        </p:nvSpPr>
        <p:spPr>
          <a:xfrm>
            <a:off x="2653279" y="5529930"/>
            <a:ext cx="2244559" cy="390556"/>
          </a:xfrm>
          <a:prstGeom prst="rect">
            <a:avLst/>
          </a:prstGeom>
          <a:noFill/>
        </p:spPr>
        <p:txBody>
          <a:bodyPr wrap="square" lIns="0" tIns="0" rIns="0" bIns="0" rtlCol="0">
            <a:spAutoFit/>
          </a:bodyPr>
          <a:lstStyle/>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en-US" sz="1200" b="0" dirty="0"/>
              <a:t>172 8396287</a:t>
            </a:r>
            <a:endParaRPr lang="de-DE" sz="1200" baseline="0" dirty="0"/>
          </a:p>
          <a:p>
            <a:pPr defTabSz="449263">
              <a:lnSpc>
                <a:spcPct val="110000"/>
              </a:lnSpc>
              <a:tabLst>
                <a:tab pos="6286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85" name="Textplatzhalter 28"/>
          <p:cNvSpPr>
            <a:spLocks noGrp="1"/>
          </p:cNvSpPr>
          <p:nvPr>
            <p:ph type="body" sz="quarter" idx="65" hasCustomPrompt="1"/>
          </p:nvPr>
        </p:nvSpPr>
        <p:spPr>
          <a:xfrm>
            <a:off x="4094367" y="5529930"/>
            <a:ext cx="937899" cy="230832"/>
          </a:xfrm>
          <a:prstGeom prst="rect">
            <a:avLst/>
          </a:prstGeom>
        </p:spPr>
        <p:txBody>
          <a:bodyPr lIns="0" tIns="0" rIns="0" bIns="0">
            <a:noAutofit/>
          </a:bodyPr>
          <a:lstStyle>
            <a:lvl1pPr>
              <a:defRPr sz="1200"/>
            </a:lvl1pPr>
          </a:lstStyle>
          <a:p>
            <a:pPr lvl="0"/>
            <a:r>
              <a:rPr lang="de-DE" dirty="0"/>
              <a:t>&lt;Tel.&gt;</a:t>
            </a:r>
          </a:p>
        </p:txBody>
      </p:sp>
      <p:sp>
        <p:nvSpPr>
          <p:cNvPr id="86" name="Textplatzhalter 28"/>
          <p:cNvSpPr>
            <a:spLocks noGrp="1"/>
          </p:cNvSpPr>
          <p:nvPr>
            <p:ph type="body" sz="quarter" idx="66" hasCustomPrompt="1"/>
          </p:nvPr>
        </p:nvSpPr>
        <p:spPr>
          <a:xfrm>
            <a:off x="3294284" y="5722206"/>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87" name="Gerader Verbinder 86"/>
          <p:cNvCxnSpPr/>
          <p:nvPr userDrawn="1"/>
        </p:nvCxnSpPr>
        <p:spPr>
          <a:xfrm>
            <a:off x="2671567" y="5170475"/>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8" name="Bildplatzhalter 49"/>
          <p:cNvSpPr>
            <a:spLocks noGrp="1"/>
          </p:cNvSpPr>
          <p:nvPr>
            <p:ph type="pic" sz="quarter" idx="67" hasCustomPrompt="1"/>
          </p:nvPr>
        </p:nvSpPr>
        <p:spPr>
          <a:xfrm>
            <a:off x="1155333" y="4873142"/>
            <a:ext cx="863192" cy="1067116"/>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73152" tIns="36576" rIns="73152" bIns="36576"/>
          <a:lstStyle>
            <a:lvl1pPr marL="0" indent="0">
              <a:defRPr sz="720"/>
            </a:lvl1pPr>
          </a:lstStyle>
          <a:p>
            <a:r>
              <a:rPr lang="de-DE" dirty="0"/>
              <a:t>Kontaktbild</a:t>
            </a:r>
          </a:p>
        </p:txBody>
      </p:sp>
    </p:spTree>
    <p:extLst>
      <p:ext uri="{BB962C8B-B14F-4D97-AF65-F5344CB8AC3E}">
        <p14:creationId xmlns:p14="http://schemas.microsoft.com/office/powerpoint/2010/main" val="159998725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Kontaktfolie WiMi_M">
    <p:spTree>
      <p:nvGrpSpPr>
        <p:cNvPr id="1" name=""/>
        <p:cNvGrpSpPr/>
        <p:nvPr/>
      </p:nvGrpSpPr>
      <p:grpSpPr>
        <a:xfrm>
          <a:off x="0" y="0"/>
          <a:ext cx="0" cy="0"/>
          <a:chOff x="0" y="0"/>
          <a:chExt cx="0" cy="0"/>
        </a:xfrm>
      </p:grpSpPr>
      <p:sp>
        <p:nvSpPr>
          <p:cNvPr id="57" name="Foliennummernplatzhalter 3"/>
          <p:cNvSpPr>
            <a:spLocks noGrp="1"/>
          </p:cNvSpPr>
          <p:nvPr>
            <p:ph type="sldNum" sz="quarter" idx="4"/>
          </p:nvPr>
        </p:nvSpPr>
        <p:spPr>
          <a:xfrm>
            <a:off x="11298419" y="6586188"/>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19" name="Textfeld 18"/>
          <p:cNvSpPr txBox="1"/>
          <p:nvPr userDrawn="1"/>
        </p:nvSpPr>
        <p:spPr>
          <a:xfrm>
            <a:off x="3187422" y="4034921"/>
            <a:ext cx="2388474" cy="236988"/>
          </a:xfrm>
          <a:prstGeom prst="rect">
            <a:avLst/>
          </a:prstGeom>
          <a:noFill/>
        </p:spPr>
        <p:txBody>
          <a:bodyPr wrap="none" lIns="0" tIns="0" rIns="0" bIns="0" rtlCol="0">
            <a:spAutoFit/>
          </a:bodyPr>
          <a:lstStyle/>
          <a:p>
            <a:pPr>
              <a:lnSpc>
                <a:spcPct val="110000"/>
              </a:lnSpc>
            </a:pPr>
            <a:r>
              <a:rPr lang="de-DE" sz="1400" dirty="0"/>
              <a:t>Wissenschaftlicher Mitarbeiter</a:t>
            </a:r>
          </a:p>
        </p:txBody>
      </p:sp>
      <p:sp>
        <p:nvSpPr>
          <p:cNvPr id="20" name="Textfeld 19"/>
          <p:cNvSpPr txBox="1"/>
          <p:nvPr userDrawn="1"/>
        </p:nvSpPr>
        <p:spPr>
          <a:xfrm>
            <a:off x="6394868" y="2635233"/>
            <a:ext cx="2576988" cy="710964"/>
          </a:xfrm>
          <a:prstGeom prst="rect">
            <a:avLst/>
          </a:prstGeom>
          <a:noFill/>
        </p:spPr>
        <p:txBody>
          <a:bodyPr wrap="none" lIns="0" tIns="0" rIns="0" bIns="0" rtlCol="0">
            <a:spAutoFit/>
          </a:bodyPr>
          <a:lstStyle/>
          <a:p>
            <a:pPr>
              <a:lnSpc>
                <a:spcPct val="110000"/>
              </a:lnSpc>
            </a:pPr>
            <a:r>
              <a:rPr lang="de-DE" sz="1400" dirty="0"/>
              <a:t>Technische Universität München</a:t>
            </a:r>
          </a:p>
          <a:p>
            <a:pPr>
              <a:lnSpc>
                <a:spcPct val="110000"/>
              </a:lnSpc>
            </a:pPr>
            <a:r>
              <a:rPr lang="de-DE" sz="1400" dirty="0"/>
              <a:t>Institut für Werkzeugmaschinen </a:t>
            </a:r>
            <a:br>
              <a:rPr lang="de-DE" sz="1400" dirty="0"/>
            </a:br>
            <a:r>
              <a:rPr lang="de-DE" sz="1400" dirty="0"/>
              <a:t>und Betriebswissenschaften</a:t>
            </a:r>
          </a:p>
        </p:txBody>
      </p:sp>
      <p:sp>
        <p:nvSpPr>
          <p:cNvPr id="21" name="Textfeld 20"/>
          <p:cNvSpPr txBox="1"/>
          <p:nvPr userDrawn="1"/>
        </p:nvSpPr>
        <p:spPr>
          <a:xfrm>
            <a:off x="6394868" y="3453571"/>
            <a:ext cx="1601400" cy="473976"/>
          </a:xfrm>
          <a:prstGeom prst="rect">
            <a:avLst/>
          </a:prstGeom>
          <a:noFill/>
        </p:spPr>
        <p:txBody>
          <a:bodyPr wrap="none" lIns="0" tIns="0" rIns="0" bIns="0" rtlCol="0">
            <a:spAutoFit/>
          </a:bodyPr>
          <a:lstStyle/>
          <a:p>
            <a:pPr>
              <a:lnSpc>
                <a:spcPct val="110000"/>
              </a:lnSpc>
            </a:pPr>
            <a:r>
              <a:rPr lang="de-DE" sz="1400" dirty="0"/>
              <a:t>Boltzmannstraße 15</a:t>
            </a:r>
          </a:p>
          <a:p>
            <a:pPr>
              <a:lnSpc>
                <a:spcPct val="110000"/>
              </a:lnSpc>
            </a:pPr>
            <a:r>
              <a:rPr lang="de-DE" sz="1400" dirty="0"/>
              <a:t>85748 Garching</a:t>
            </a:r>
          </a:p>
        </p:txBody>
      </p:sp>
      <p:sp>
        <p:nvSpPr>
          <p:cNvPr id="22" name="Textfeld 21"/>
          <p:cNvSpPr txBox="1"/>
          <p:nvPr userDrawn="1"/>
        </p:nvSpPr>
        <p:spPr>
          <a:xfrm>
            <a:off x="6394869" y="4034921"/>
            <a:ext cx="1899879" cy="473976"/>
          </a:xfrm>
          <a:prstGeom prst="rect">
            <a:avLst/>
          </a:prstGeom>
          <a:noFill/>
        </p:spPr>
        <p:txBody>
          <a:bodyPr wrap="none" lIns="0" tIns="0" rIns="0" bIns="0" rtlCol="0">
            <a:spAutoFit/>
          </a:bodyPr>
          <a:lstStyle/>
          <a:p>
            <a:pPr defTabSz="449263">
              <a:lnSpc>
                <a:spcPct val="110000"/>
              </a:lnSpc>
            </a:pPr>
            <a:r>
              <a:rPr lang="de-DE" sz="1400" dirty="0"/>
              <a:t>Tel. 	+49.89.289.</a:t>
            </a:r>
          </a:p>
          <a:p>
            <a:pPr defTabSz="449263">
              <a:lnSpc>
                <a:spcPct val="110000"/>
              </a:lnSpc>
            </a:pPr>
            <a:r>
              <a:rPr lang="de-DE" sz="1400" dirty="0"/>
              <a:t>Fax	+49.89.289.15555</a:t>
            </a:r>
          </a:p>
        </p:txBody>
      </p:sp>
      <p:sp>
        <p:nvSpPr>
          <p:cNvPr id="23" name="Rechteck 22"/>
          <p:cNvSpPr/>
          <p:nvPr userDrawn="1"/>
        </p:nvSpPr>
        <p:spPr>
          <a:xfrm>
            <a:off x="2695768" y="1371826"/>
            <a:ext cx="6804082" cy="4162426"/>
          </a:xfrm>
          <a:prstGeom prst="rect">
            <a:avLst/>
          </a:prstGeom>
          <a:noFill/>
          <a:ln w="9525" cap="flat" cmpd="sng" algn="ctr">
            <a:solidFill>
              <a:srgbClr val="58585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25" name="Textplatzhalter 4"/>
          <p:cNvSpPr>
            <a:spLocks noGrp="1"/>
          </p:cNvSpPr>
          <p:nvPr>
            <p:ph type="body" sz="quarter" idx="18" hasCustomPrompt="1"/>
          </p:nvPr>
        </p:nvSpPr>
        <p:spPr>
          <a:xfrm>
            <a:off x="3187422" y="3162180"/>
            <a:ext cx="2388474" cy="269304"/>
          </a:xfrm>
          <a:prstGeom prst="rect">
            <a:avLst/>
          </a:prstGeom>
        </p:spPr>
        <p:txBody>
          <a:bodyPr lIns="0" tIns="0" rIns="0" bIns="0">
            <a:noAutofit/>
          </a:bodyPr>
          <a:lstStyle>
            <a:lvl1pPr>
              <a:defRPr/>
            </a:lvl1pPr>
          </a:lstStyle>
          <a:p>
            <a:pPr lvl="0"/>
            <a:r>
              <a:rPr lang="de-DE" dirty="0"/>
              <a:t>Akad. Grad</a:t>
            </a:r>
          </a:p>
        </p:txBody>
      </p:sp>
      <p:sp>
        <p:nvSpPr>
          <p:cNvPr id="26" name="Textplatzhalter 4"/>
          <p:cNvSpPr>
            <a:spLocks noGrp="1"/>
          </p:cNvSpPr>
          <p:nvPr>
            <p:ph type="body" sz="quarter" idx="19" hasCustomPrompt="1"/>
          </p:nvPr>
        </p:nvSpPr>
        <p:spPr>
          <a:xfrm>
            <a:off x="3187422" y="3395829"/>
            <a:ext cx="2388474" cy="269304"/>
          </a:xfrm>
          <a:prstGeom prst="rect">
            <a:avLst/>
          </a:prstGeom>
        </p:spPr>
        <p:txBody>
          <a:bodyPr lIns="0" tIns="0" rIns="0" bIns="0">
            <a:noAutofit/>
          </a:bodyPr>
          <a:lstStyle>
            <a:lvl1pPr>
              <a:defRPr sz="1600" b="1"/>
            </a:lvl1pPr>
          </a:lstStyle>
          <a:p>
            <a:pPr lvl="0"/>
            <a:r>
              <a:rPr lang="de-DE" dirty="0"/>
              <a:t>Vorname Nachname</a:t>
            </a:r>
          </a:p>
        </p:txBody>
      </p:sp>
      <p:sp>
        <p:nvSpPr>
          <p:cNvPr id="27" name="Textplatzhalter 28"/>
          <p:cNvSpPr>
            <a:spLocks noGrp="1"/>
          </p:cNvSpPr>
          <p:nvPr>
            <p:ph type="body" sz="quarter" idx="20" hasCustomPrompt="1"/>
          </p:nvPr>
        </p:nvSpPr>
        <p:spPr>
          <a:xfrm>
            <a:off x="7785161" y="4034921"/>
            <a:ext cx="703424" cy="269304"/>
          </a:xfrm>
          <a:prstGeom prst="rect">
            <a:avLst/>
          </a:prstGeom>
        </p:spPr>
        <p:txBody>
          <a:bodyPr lIns="0" tIns="0" rIns="0" bIns="0">
            <a:noAutofit/>
          </a:bodyPr>
          <a:lstStyle>
            <a:lvl1pPr>
              <a:defRPr sz="1400"/>
            </a:lvl1pPr>
          </a:lstStyle>
          <a:p>
            <a:pPr lvl="0"/>
            <a:r>
              <a:rPr lang="de-DE" dirty="0"/>
              <a:t>&lt;Tel.&gt;</a:t>
            </a:r>
          </a:p>
        </p:txBody>
      </p:sp>
      <p:sp>
        <p:nvSpPr>
          <p:cNvPr id="28" name="Textplatzhalter 28"/>
          <p:cNvSpPr>
            <a:spLocks noGrp="1"/>
          </p:cNvSpPr>
          <p:nvPr>
            <p:ph type="body" sz="quarter" idx="21" hasCustomPrompt="1"/>
          </p:nvPr>
        </p:nvSpPr>
        <p:spPr>
          <a:xfrm>
            <a:off x="6394868" y="4593319"/>
            <a:ext cx="3046216" cy="269304"/>
          </a:xfrm>
          <a:prstGeom prst="rect">
            <a:avLst/>
          </a:prstGeom>
        </p:spPr>
        <p:txBody>
          <a:bodyPr lIns="0" tIns="0" rIns="0" bIns="0">
            <a:noAutofit/>
          </a:bodyPr>
          <a:lstStyle>
            <a:lvl1pPr>
              <a:defRPr sz="1400"/>
            </a:lvl1pPr>
          </a:lstStyle>
          <a:p>
            <a:pPr lvl="0"/>
            <a:r>
              <a:rPr lang="de-DE" dirty="0"/>
              <a:t>&lt;E-Mail&gt;</a:t>
            </a:r>
          </a:p>
        </p:txBody>
      </p:sp>
      <p:sp>
        <p:nvSpPr>
          <p:cNvPr id="29" name="Textfeld 28"/>
          <p:cNvSpPr txBox="1"/>
          <p:nvPr userDrawn="1"/>
        </p:nvSpPr>
        <p:spPr>
          <a:xfrm>
            <a:off x="6394868" y="4856505"/>
            <a:ext cx="1294970" cy="236988"/>
          </a:xfrm>
          <a:prstGeom prst="rect">
            <a:avLst/>
          </a:prstGeom>
          <a:noFill/>
        </p:spPr>
        <p:txBody>
          <a:bodyPr wrap="none" lIns="0" tIns="0" rIns="0" bIns="0" rtlCol="0">
            <a:spAutoFit/>
          </a:bodyPr>
          <a:lstStyle/>
          <a:p>
            <a:pPr>
              <a:lnSpc>
                <a:spcPct val="110000"/>
              </a:lnSpc>
            </a:pPr>
            <a:r>
              <a:rPr lang="de-DE" sz="1400" dirty="0"/>
              <a:t>www.iwb.tum.de</a:t>
            </a:r>
          </a:p>
        </p:txBody>
      </p:sp>
      <p:pic>
        <p:nvPicPr>
          <p:cNvPr id="14" name="Bild 6" descr="20150416 tum logo blau png fi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87422" y="1882272"/>
            <a:ext cx="921002" cy="485063"/>
          </a:xfrm>
          <a:prstGeom prst="rect">
            <a:avLst/>
          </a:prstGeom>
        </p:spPr>
      </p:pic>
    </p:spTree>
    <p:extLst>
      <p:ext uri="{BB962C8B-B14F-4D97-AF65-F5344CB8AC3E}">
        <p14:creationId xmlns:p14="http://schemas.microsoft.com/office/powerpoint/2010/main" val="33269962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Kontaktfolie WiMi_W">
    <p:spTree>
      <p:nvGrpSpPr>
        <p:cNvPr id="1" name=""/>
        <p:cNvGrpSpPr/>
        <p:nvPr/>
      </p:nvGrpSpPr>
      <p:grpSpPr>
        <a:xfrm>
          <a:off x="0" y="0"/>
          <a:ext cx="0" cy="0"/>
          <a:chOff x="0" y="0"/>
          <a:chExt cx="0" cy="0"/>
        </a:xfrm>
      </p:grpSpPr>
      <p:sp>
        <p:nvSpPr>
          <p:cNvPr id="57" name="Foliennummernplatzhalter 3"/>
          <p:cNvSpPr>
            <a:spLocks noGrp="1"/>
          </p:cNvSpPr>
          <p:nvPr>
            <p:ph type="sldNum" sz="quarter" idx="4"/>
          </p:nvPr>
        </p:nvSpPr>
        <p:spPr>
          <a:xfrm>
            <a:off x="11298419" y="6586188"/>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19" name="Textfeld 18"/>
          <p:cNvSpPr txBox="1"/>
          <p:nvPr userDrawn="1"/>
        </p:nvSpPr>
        <p:spPr>
          <a:xfrm>
            <a:off x="3187422" y="4034921"/>
            <a:ext cx="2468625" cy="236988"/>
          </a:xfrm>
          <a:prstGeom prst="rect">
            <a:avLst/>
          </a:prstGeom>
          <a:noFill/>
        </p:spPr>
        <p:txBody>
          <a:bodyPr wrap="none" lIns="0" tIns="0" rIns="0" bIns="0" rtlCol="0">
            <a:spAutoFit/>
          </a:bodyPr>
          <a:lstStyle/>
          <a:p>
            <a:pPr>
              <a:lnSpc>
                <a:spcPct val="110000"/>
              </a:lnSpc>
            </a:pPr>
            <a:r>
              <a:rPr lang="de-DE" sz="1400" dirty="0"/>
              <a:t>Wissenschaftliche Mitarbeiterin</a:t>
            </a:r>
          </a:p>
        </p:txBody>
      </p:sp>
      <p:sp>
        <p:nvSpPr>
          <p:cNvPr id="20" name="Textfeld 19"/>
          <p:cNvSpPr txBox="1"/>
          <p:nvPr userDrawn="1"/>
        </p:nvSpPr>
        <p:spPr>
          <a:xfrm>
            <a:off x="6394868" y="2635233"/>
            <a:ext cx="2576988" cy="710964"/>
          </a:xfrm>
          <a:prstGeom prst="rect">
            <a:avLst/>
          </a:prstGeom>
          <a:noFill/>
        </p:spPr>
        <p:txBody>
          <a:bodyPr wrap="none" lIns="0" tIns="0" rIns="0" bIns="0" rtlCol="0">
            <a:spAutoFit/>
          </a:bodyPr>
          <a:lstStyle/>
          <a:p>
            <a:pPr>
              <a:lnSpc>
                <a:spcPct val="110000"/>
              </a:lnSpc>
            </a:pPr>
            <a:r>
              <a:rPr lang="de-DE" sz="1400" dirty="0"/>
              <a:t>Technische Universität München</a:t>
            </a:r>
          </a:p>
          <a:p>
            <a:pPr>
              <a:lnSpc>
                <a:spcPct val="110000"/>
              </a:lnSpc>
            </a:pPr>
            <a:r>
              <a:rPr lang="de-DE" sz="1400" dirty="0"/>
              <a:t>Institut für Werkzeugmaschinen </a:t>
            </a:r>
            <a:br>
              <a:rPr lang="de-DE" sz="1400" dirty="0"/>
            </a:br>
            <a:r>
              <a:rPr lang="de-DE" sz="1400" dirty="0"/>
              <a:t>und Betriebswissenschaften</a:t>
            </a:r>
          </a:p>
        </p:txBody>
      </p:sp>
      <p:sp>
        <p:nvSpPr>
          <p:cNvPr id="21" name="Textfeld 20"/>
          <p:cNvSpPr txBox="1"/>
          <p:nvPr userDrawn="1"/>
        </p:nvSpPr>
        <p:spPr>
          <a:xfrm>
            <a:off x="6394868" y="3453571"/>
            <a:ext cx="1601400" cy="473976"/>
          </a:xfrm>
          <a:prstGeom prst="rect">
            <a:avLst/>
          </a:prstGeom>
          <a:noFill/>
        </p:spPr>
        <p:txBody>
          <a:bodyPr wrap="none" lIns="0" tIns="0" rIns="0" bIns="0" rtlCol="0">
            <a:spAutoFit/>
          </a:bodyPr>
          <a:lstStyle/>
          <a:p>
            <a:pPr>
              <a:lnSpc>
                <a:spcPct val="110000"/>
              </a:lnSpc>
            </a:pPr>
            <a:r>
              <a:rPr lang="de-DE" sz="1400" dirty="0"/>
              <a:t>Boltzmannstraße 15</a:t>
            </a:r>
          </a:p>
          <a:p>
            <a:pPr>
              <a:lnSpc>
                <a:spcPct val="110000"/>
              </a:lnSpc>
            </a:pPr>
            <a:r>
              <a:rPr lang="de-DE" sz="1400" dirty="0"/>
              <a:t>85748 Garching</a:t>
            </a:r>
          </a:p>
        </p:txBody>
      </p:sp>
      <p:sp>
        <p:nvSpPr>
          <p:cNvPr id="22" name="Textfeld 21"/>
          <p:cNvSpPr txBox="1"/>
          <p:nvPr userDrawn="1"/>
        </p:nvSpPr>
        <p:spPr>
          <a:xfrm>
            <a:off x="6394869" y="4034921"/>
            <a:ext cx="1899879" cy="473976"/>
          </a:xfrm>
          <a:prstGeom prst="rect">
            <a:avLst/>
          </a:prstGeom>
          <a:noFill/>
        </p:spPr>
        <p:txBody>
          <a:bodyPr wrap="none" lIns="0" tIns="0" rIns="0" bIns="0" rtlCol="0">
            <a:spAutoFit/>
          </a:bodyPr>
          <a:lstStyle/>
          <a:p>
            <a:pPr defTabSz="449263">
              <a:lnSpc>
                <a:spcPct val="110000"/>
              </a:lnSpc>
            </a:pPr>
            <a:r>
              <a:rPr lang="de-DE" sz="1400" dirty="0"/>
              <a:t>Tel. 	+49.89.289.</a:t>
            </a:r>
          </a:p>
          <a:p>
            <a:pPr defTabSz="449263">
              <a:lnSpc>
                <a:spcPct val="110000"/>
              </a:lnSpc>
            </a:pPr>
            <a:r>
              <a:rPr lang="de-DE" sz="1400" dirty="0"/>
              <a:t>Fax	+49.89.289.15555</a:t>
            </a:r>
          </a:p>
        </p:txBody>
      </p:sp>
      <p:sp>
        <p:nvSpPr>
          <p:cNvPr id="23" name="Rechteck 22"/>
          <p:cNvSpPr/>
          <p:nvPr userDrawn="1"/>
        </p:nvSpPr>
        <p:spPr>
          <a:xfrm>
            <a:off x="2695768" y="1371826"/>
            <a:ext cx="6804082" cy="4162426"/>
          </a:xfrm>
          <a:prstGeom prst="rect">
            <a:avLst/>
          </a:prstGeom>
          <a:noFill/>
          <a:ln w="9525" cap="flat" cmpd="sng" algn="ctr">
            <a:solidFill>
              <a:srgbClr val="58585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25" name="Textplatzhalter 4"/>
          <p:cNvSpPr>
            <a:spLocks noGrp="1"/>
          </p:cNvSpPr>
          <p:nvPr>
            <p:ph type="body" sz="quarter" idx="18" hasCustomPrompt="1"/>
          </p:nvPr>
        </p:nvSpPr>
        <p:spPr>
          <a:xfrm>
            <a:off x="3187422" y="3162180"/>
            <a:ext cx="2388474" cy="269304"/>
          </a:xfrm>
          <a:prstGeom prst="rect">
            <a:avLst/>
          </a:prstGeom>
        </p:spPr>
        <p:txBody>
          <a:bodyPr lIns="0" tIns="0" rIns="0" bIns="0">
            <a:noAutofit/>
          </a:bodyPr>
          <a:lstStyle>
            <a:lvl1pPr>
              <a:defRPr/>
            </a:lvl1pPr>
          </a:lstStyle>
          <a:p>
            <a:pPr lvl="0"/>
            <a:r>
              <a:rPr lang="de-DE" dirty="0"/>
              <a:t>Akad. Grad</a:t>
            </a:r>
          </a:p>
        </p:txBody>
      </p:sp>
      <p:sp>
        <p:nvSpPr>
          <p:cNvPr id="26" name="Textplatzhalter 4"/>
          <p:cNvSpPr>
            <a:spLocks noGrp="1"/>
          </p:cNvSpPr>
          <p:nvPr>
            <p:ph type="body" sz="quarter" idx="19" hasCustomPrompt="1"/>
          </p:nvPr>
        </p:nvSpPr>
        <p:spPr>
          <a:xfrm>
            <a:off x="3187422" y="3395829"/>
            <a:ext cx="2388474" cy="269304"/>
          </a:xfrm>
          <a:prstGeom prst="rect">
            <a:avLst/>
          </a:prstGeom>
        </p:spPr>
        <p:txBody>
          <a:bodyPr lIns="0" tIns="0" rIns="0" bIns="0">
            <a:noAutofit/>
          </a:bodyPr>
          <a:lstStyle>
            <a:lvl1pPr>
              <a:defRPr sz="1600" b="1"/>
            </a:lvl1pPr>
          </a:lstStyle>
          <a:p>
            <a:pPr lvl="0"/>
            <a:r>
              <a:rPr lang="de-DE" dirty="0"/>
              <a:t>Vorname Nachname</a:t>
            </a:r>
          </a:p>
        </p:txBody>
      </p:sp>
      <p:sp>
        <p:nvSpPr>
          <p:cNvPr id="27" name="Textplatzhalter 28"/>
          <p:cNvSpPr>
            <a:spLocks noGrp="1"/>
          </p:cNvSpPr>
          <p:nvPr>
            <p:ph type="body" sz="quarter" idx="20" hasCustomPrompt="1"/>
          </p:nvPr>
        </p:nvSpPr>
        <p:spPr>
          <a:xfrm>
            <a:off x="7785161" y="4034921"/>
            <a:ext cx="703424" cy="269304"/>
          </a:xfrm>
          <a:prstGeom prst="rect">
            <a:avLst/>
          </a:prstGeom>
        </p:spPr>
        <p:txBody>
          <a:bodyPr lIns="0" tIns="0" rIns="0" bIns="0">
            <a:noAutofit/>
          </a:bodyPr>
          <a:lstStyle>
            <a:lvl1pPr>
              <a:defRPr sz="1400"/>
            </a:lvl1pPr>
          </a:lstStyle>
          <a:p>
            <a:pPr lvl="0"/>
            <a:r>
              <a:rPr lang="de-DE" dirty="0"/>
              <a:t>&lt;Tel.&gt;</a:t>
            </a:r>
          </a:p>
        </p:txBody>
      </p:sp>
      <p:sp>
        <p:nvSpPr>
          <p:cNvPr id="28" name="Textplatzhalter 28"/>
          <p:cNvSpPr>
            <a:spLocks noGrp="1"/>
          </p:cNvSpPr>
          <p:nvPr>
            <p:ph type="body" sz="quarter" idx="21" hasCustomPrompt="1"/>
          </p:nvPr>
        </p:nvSpPr>
        <p:spPr>
          <a:xfrm>
            <a:off x="6394868" y="4593319"/>
            <a:ext cx="3046216" cy="269304"/>
          </a:xfrm>
          <a:prstGeom prst="rect">
            <a:avLst/>
          </a:prstGeom>
        </p:spPr>
        <p:txBody>
          <a:bodyPr lIns="0" tIns="0" rIns="0" bIns="0">
            <a:noAutofit/>
          </a:bodyPr>
          <a:lstStyle>
            <a:lvl1pPr>
              <a:defRPr sz="1400"/>
            </a:lvl1pPr>
          </a:lstStyle>
          <a:p>
            <a:pPr lvl="0"/>
            <a:r>
              <a:rPr lang="de-DE" dirty="0"/>
              <a:t>&lt;E-Mail&gt;</a:t>
            </a:r>
          </a:p>
        </p:txBody>
      </p:sp>
      <p:sp>
        <p:nvSpPr>
          <p:cNvPr id="29" name="Textfeld 28"/>
          <p:cNvSpPr txBox="1"/>
          <p:nvPr userDrawn="1"/>
        </p:nvSpPr>
        <p:spPr>
          <a:xfrm>
            <a:off x="6394868" y="4856505"/>
            <a:ext cx="1294970" cy="236988"/>
          </a:xfrm>
          <a:prstGeom prst="rect">
            <a:avLst/>
          </a:prstGeom>
          <a:noFill/>
        </p:spPr>
        <p:txBody>
          <a:bodyPr wrap="none" lIns="0" tIns="0" rIns="0" bIns="0" rtlCol="0">
            <a:spAutoFit/>
          </a:bodyPr>
          <a:lstStyle/>
          <a:p>
            <a:pPr>
              <a:lnSpc>
                <a:spcPct val="110000"/>
              </a:lnSpc>
            </a:pPr>
            <a:r>
              <a:rPr lang="de-DE" sz="1400" dirty="0"/>
              <a:t>www.iwb.tum.de</a:t>
            </a:r>
          </a:p>
        </p:txBody>
      </p:sp>
      <p:pic>
        <p:nvPicPr>
          <p:cNvPr id="14" name="Bild 6" descr="20150416 tum logo blau png fi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87422" y="1882272"/>
            <a:ext cx="921002" cy="485063"/>
          </a:xfrm>
          <a:prstGeom prst="rect">
            <a:avLst/>
          </a:prstGeom>
        </p:spPr>
      </p:pic>
    </p:spTree>
    <p:extLst>
      <p:ext uri="{BB962C8B-B14F-4D97-AF65-F5344CB8AC3E}">
        <p14:creationId xmlns:p14="http://schemas.microsoft.com/office/powerpoint/2010/main" val="273291695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Kontaktfolie allgemein">
    <p:spTree>
      <p:nvGrpSpPr>
        <p:cNvPr id="1" name=""/>
        <p:cNvGrpSpPr/>
        <p:nvPr/>
      </p:nvGrpSpPr>
      <p:grpSpPr>
        <a:xfrm>
          <a:off x="0" y="0"/>
          <a:ext cx="0" cy="0"/>
          <a:chOff x="0" y="0"/>
          <a:chExt cx="0" cy="0"/>
        </a:xfrm>
      </p:grpSpPr>
      <p:sp>
        <p:nvSpPr>
          <p:cNvPr id="17" name="Foliennummernplatzhalter 3"/>
          <p:cNvSpPr>
            <a:spLocks noGrp="1"/>
          </p:cNvSpPr>
          <p:nvPr>
            <p:ph type="sldNum" sz="quarter" idx="4"/>
          </p:nvPr>
        </p:nvSpPr>
        <p:spPr>
          <a:xfrm>
            <a:off x="11298419" y="6586188"/>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28" name="Textplatzhalter 4"/>
          <p:cNvSpPr>
            <a:spLocks noGrp="1"/>
          </p:cNvSpPr>
          <p:nvPr>
            <p:ph type="body" sz="quarter" idx="22" hasCustomPrompt="1"/>
          </p:nvPr>
        </p:nvSpPr>
        <p:spPr>
          <a:xfrm>
            <a:off x="3200123" y="4018763"/>
            <a:ext cx="2388474" cy="269304"/>
          </a:xfrm>
          <a:prstGeom prst="rect">
            <a:avLst/>
          </a:prstGeom>
        </p:spPr>
        <p:txBody>
          <a:bodyPr lIns="0" tIns="0" rIns="0" bIns="0">
            <a:noAutofit/>
          </a:bodyPr>
          <a:lstStyle>
            <a:lvl1pPr>
              <a:defRPr/>
            </a:lvl1pPr>
          </a:lstStyle>
          <a:p>
            <a:pPr lvl="0"/>
            <a:r>
              <a:rPr lang="de-DE" dirty="0"/>
              <a:t>Position</a:t>
            </a:r>
          </a:p>
        </p:txBody>
      </p:sp>
      <p:pic>
        <p:nvPicPr>
          <p:cNvPr id="14" name="Bild 6" descr="20150416 tum logo blau png fi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87422" y="1882272"/>
            <a:ext cx="921002" cy="485063"/>
          </a:xfrm>
          <a:prstGeom prst="rect">
            <a:avLst/>
          </a:prstGeom>
        </p:spPr>
      </p:pic>
      <p:sp>
        <p:nvSpPr>
          <p:cNvPr id="15" name="Rechteck 14"/>
          <p:cNvSpPr/>
          <p:nvPr userDrawn="1"/>
        </p:nvSpPr>
        <p:spPr>
          <a:xfrm>
            <a:off x="2695768" y="1371826"/>
            <a:ext cx="6804082" cy="4162426"/>
          </a:xfrm>
          <a:prstGeom prst="rect">
            <a:avLst/>
          </a:prstGeom>
          <a:noFill/>
          <a:ln w="9525" cap="flat" cmpd="sng" algn="ctr">
            <a:solidFill>
              <a:srgbClr val="58585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6" name="Textfeld 15"/>
          <p:cNvSpPr txBox="1"/>
          <p:nvPr userDrawn="1"/>
        </p:nvSpPr>
        <p:spPr>
          <a:xfrm>
            <a:off x="6394868" y="2635233"/>
            <a:ext cx="2576988" cy="710964"/>
          </a:xfrm>
          <a:prstGeom prst="rect">
            <a:avLst/>
          </a:prstGeom>
          <a:noFill/>
        </p:spPr>
        <p:txBody>
          <a:bodyPr wrap="none" lIns="0" tIns="0" rIns="0" bIns="0" rtlCol="0">
            <a:spAutoFit/>
          </a:bodyPr>
          <a:lstStyle/>
          <a:p>
            <a:pPr>
              <a:lnSpc>
                <a:spcPct val="110000"/>
              </a:lnSpc>
            </a:pPr>
            <a:r>
              <a:rPr lang="de-DE" sz="1400" dirty="0"/>
              <a:t>Technische Universität München</a:t>
            </a:r>
          </a:p>
          <a:p>
            <a:pPr>
              <a:lnSpc>
                <a:spcPct val="110000"/>
              </a:lnSpc>
            </a:pPr>
            <a:r>
              <a:rPr lang="de-DE" sz="1400" dirty="0"/>
              <a:t>Institut für Werkzeugmaschinen </a:t>
            </a:r>
            <a:br>
              <a:rPr lang="de-DE" sz="1400" dirty="0"/>
            </a:br>
            <a:r>
              <a:rPr lang="de-DE" sz="1400" dirty="0"/>
              <a:t>und Betriebswissenschaften</a:t>
            </a:r>
          </a:p>
        </p:txBody>
      </p:sp>
      <p:sp>
        <p:nvSpPr>
          <p:cNvPr id="22" name="Textfeld 21"/>
          <p:cNvSpPr txBox="1"/>
          <p:nvPr userDrawn="1"/>
        </p:nvSpPr>
        <p:spPr>
          <a:xfrm>
            <a:off x="6394868" y="3453571"/>
            <a:ext cx="1601400" cy="473976"/>
          </a:xfrm>
          <a:prstGeom prst="rect">
            <a:avLst/>
          </a:prstGeom>
          <a:noFill/>
        </p:spPr>
        <p:txBody>
          <a:bodyPr wrap="none" lIns="0" tIns="0" rIns="0" bIns="0" rtlCol="0">
            <a:spAutoFit/>
          </a:bodyPr>
          <a:lstStyle/>
          <a:p>
            <a:pPr>
              <a:lnSpc>
                <a:spcPct val="110000"/>
              </a:lnSpc>
            </a:pPr>
            <a:r>
              <a:rPr lang="de-DE" sz="1400" dirty="0"/>
              <a:t>Boltzmannstraße 15</a:t>
            </a:r>
          </a:p>
          <a:p>
            <a:pPr>
              <a:lnSpc>
                <a:spcPct val="110000"/>
              </a:lnSpc>
            </a:pPr>
            <a:r>
              <a:rPr lang="de-DE" sz="1400" dirty="0"/>
              <a:t>85748 Garching</a:t>
            </a:r>
          </a:p>
        </p:txBody>
      </p:sp>
      <p:sp>
        <p:nvSpPr>
          <p:cNvPr id="29" name="Textfeld 28"/>
          <p:cNvSpPr txBox="1"/>
          <p:nvPr userDrawn="1"/>
        </p:nvSpPr>
        <p:spPr>
          <a:xfrm>
            <a:off x="6394869" y="4034921"/>
            <a:ext cx="1899879" cy="473976"/>
          </a:xfrm>
          <a:prstGeom prst="rect">
            <a:avLst/>
          </a:prstGeom>
          <a:noFill/>
        </p:spPr>
        <p:txBody>
          <a:bodyPr wrap="none" lIns="0" tIns="0" rIns="0" bIns="0" rtlCol="0">
            <a:spAutoFit/>
          </a:bodyPr>
          <a:lstStyle/>
          <a:p>
            <a:pPr defTabSz="449263">
              <a:lnSpc>
                <a:spcPct val="110000"/>
              </a:lnSpc>
            </a:pPr>
            <a:r>
              <a:rPr lang="de-DE" sz="1400" dirty="0"/>
              <a:t>Tel. 	+49.89.289.</a:t>
            </a:r>
          </a:p>
          <a:p>
            <a:pPr defTabSz="449263">
              <a:lnSpc>
                <a:spcPct val="110000"/>
              </a:lnSpc>
            </a:pPr>
            <a:r>
              <a:rPr lang="de-DE" sz="1400" dirty="0"/>
              <a:t>Fax	+49.89.289.15555</a:t>
            </a:r>
          </a:p>
        </p:txBody>
      </p:sp>
      <p:sp>
        <p:nvSpPr>
          <p:cNvPr id="30" name="Textplatzhalter 28"/>
          <p:cNvSpPr>
            <a:spLocks noGrp="1"/>
          </p:cNvSpPr>
          <p:nvPr>
            <p:ph type="body" sz="quarter" idx="20" hasCustomPrompt="1"/>
          </p:nvPr>
        </p:nvSpPr>
        <p:spPr>
          <a:xfrm>
            <a:off x="7785161" y="4034921"/>
            <a:ext cx="703424" cy="269304"/>
          </a:xfrm>
          <a:prstGeom prst="rect">
            <a:avLst/>
          </a:prstGeom>
        </p:spPr>
        <p:txBody>
          <a:bodyPr lIns="0" tIns="0" rIns="0" bIns="0">
            <a:noAutofit/>
          </a:bodyPr>
          <a:lstStyle>
            <a:lvl1pPr>
              <a:defRPr sz="1400"/>
            </a:lvl1pPr>
          </a:lstStyle>
          <a:p>
            <a:pPr lvl="0"/>
            <a:r>
              <a:rPr lang="de-DE" dirty="0"/>
              <a:t>&lt;Tel.&gt;</a:t>
            </a:r>
          </a:p>
        </p:txBody>
      </p:sp>
      <p:sp>
        <p:nvSpPr>
          <p:cNvPr id="31" name="Textplatzhalter 28"/>
          <p:cNvSpPr>
            <a:spLocks noGrp="1"/>
          </p:cNvSpPr>
          <p:nvPr>
            <p:ph type="body" sz="quarter" idx="21" hasCustomPrompt="1"/>
          </p:nvPr>
        </p:nvSpPr>
        <p:spPr>
          <a:xfrm>
            <a:off x="6394868" y="4593319"/>
            <a:ext cx="3046216" cy="269304"/>
          </a:xfrm>
          <a:prstGeom prst="rect">
            <a:avLst/>
          </a:prstGeom>
        </p:spPr>
        <p:txBody>
          <a:bodyPr lIns="0" tIns="0" rIns="0" bIns="0">
            <a:noAutofit/>
          </a:bodyPr>
          <a:lstStyle>
            <a:lvl1pPr>
              <a:defRPr sz="1400"/>
            </a:lvl1pPr>
          </a:lstStyle>
          <a:p>
            <a:pPr lvl="0"/>
            <a:r>
              <a:rPr lang="de-DE" dirty="0"/>
              <a:t>&lt;E-Mail&gt;</a:t>
            </a:r>
          </a:p>
        </p:txBody>
      </p:sp>
      <p:sp>
        <p:nvSpPr>
          <p:cNvPr id="32" name="Textfeld 31"/>
          <p:cNvSpPr txBox="1"/>
          <p:nvPr userDrawn="1"/>
        </p:nvSpPr>
        <p:spPr>
          <a:xfrm>
            <a:off x="6394868" y="4856505"/>
            <a:ext cx="1294970" cy="236988"/>
          </a:xfrm>
          <a:prstGeom prst="rect">
            <a:avLst/>
          </a:prstGeom>
          <a:noFill/>
        </p:spPr>
        <p:txBody>
          <a:bodyPr wrap="none" lIns="0" tIns="0" rIns="0" bIns="0" rtlCol="0">
            <a:spAutoFit/>
          </a:bodyPr>
          <a:lstStyle/>
          <a:p>
            <a:pPr>
              <a:lnSpc>
                <a:spcPct val="110000"/>
              </a:lnSpc>
            </a:pPr>
            <a:r>
              <a:rPr lang="de-DE" sz="1400" dirty="0"/>
              <a:t>www.iwb.tum.de</a:t>
            </a:r>
          </a:p>
        </p:txBody>
      </p:sp>
      <p:sp>
        <p:nvSpPr>
          <p:cNvPr id="33" name="Textplatzhalter 4"/>
          <p:cNvSpPr>
            <a:spLocks noGrp="1"/>
          </p:cNvSpPr>
          <p:nvPr>
            <p:ph type="body" sz="quarter" idx="18" hasCustomPrompt="1"/>
          </p:nvPr>
        </p:nvSpPr>
        <p:spPr>
          <a:xfrm>
            <a:off x="3187422" y="3162180"/>
            <a:ext cx="2388474" cy="269304"/>
          </a:xfrm>
          <a:prstGeom prst="rect">
            <a:avLst/>
          </a:prstGeom>
        </p:spPr>
        <p:txBody>
          <a:bodyPr lIns="0" tIns="0" rIns="0" bIns="0">
            <a:noAutofit/>
          </a:bodyPr>
          <a:lstStyle>
            <a:lvl1pPr>
              <a:defRPr/>
            </a:lvl1pPr>
          </a:lstStyle>
          <a:p>
            <a:pPr lvl="0"/>
            <a:r>
              <a:rPr lang="de-DE" dirty="0"/>
              <a:t>Akad. Grad</a:t>
            </a:r>
          </a:p>
        </p:txBody>
      </p:sp>
      <p:sp>
        <p:nvSpPr>
          <p:cNvPr id="34" name="Textplatzhalter 4"/>
          <p:cNvSpPr>
            <a:spLocks noGrp="1"/>
          </p:cNvSpPr>
          <p:nvPr>
            <p:ph type="body" sz="quarter" idx="19" hasCustomPrompt="1"/>
          </p:nvPr>
        </p:nvSpPr>
        <p:spPr>
          <a:xfrm>
            <a:off x="3187422" y="3395829"/>
            <a:ext cx="2388474" cy="269304"/>
          </a:xfrm>
          <a:prstGeom prst="rect">
            <a:avLst/>
          </a:prstGeom>
        </p:spPr>
        <p:txBody>
          <a:bodyPr lIns="0" tIns="0" rIns="0" bIns="0">
            <a:noAutofit/>
          </a:bodyPr>
          <a:lstStyle>
            <a:lvl1pPr>
              <a:defRPr sz="1600" b="1"/>
            </a:lvl1pPr>
          </a:lstStyle>
          <a:p>
            <a:pPr lvl="0"/>
            <a:r>
              <a:rPr lang="de-DE" dirty="0"/>
              <a:t>Vorname Nachname</a:t>
            </a:r>
          </a:p>
        </p:txBody>
      </p:sp>
    </p:spTree>
    <p:extLst>
      <p:ext uri="{BB962C8B-B14F-4D97-AF65-F5344CB8AC3E}">
        <p14:creationId xmlns:p14="http://schemas.microsoft.com/office/powerpoint/2010/main" val="3332947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fficientElements Agenda Template">
    <p:spTree>
      <p:nvGrpSpPr>
        <p:cNvPr id="1" name=""/>
        <p:cNvGrpSpPr/>
        <p:nvPr/>
      </p:nvGrpSpPr>
      <p:grpSpPr>
        <a:xfrm>
          <a:off x="0" y="0"/>
          <a:ext cx="0" cy="0"/>
          <a:chOff x="0" y="0"/>
          <a:chExt cx="0" cy="0"/>
        </a:xfrm>
      </p:grpSpPr>
      <p:sp>
        <p:nvSpPr>
          <p:cNvPr id="2" name="Titel 1"/>
          <p:cNvSpPr>
            <a:spLocks noGrp="1"/>
          </p:cNvSpPr>
          <p:nvPr>
            <p:ph type="title"/>
          </p:nvPr>
        </p:nvSpPr>
        <p:spPr>
          <a:xfrm>
            <a:off x="450855" y="305360"/>
            <a:ext cx="10515600" cy="1325563"/>
          </a:xfrm>
          <a:prstGeom prst="rect">
            <a:avLst/>
          </a:prstGeom>
        </p:spPr>
        <p:txBody>
          <a:bodyPr lIns="0" tIns="0" rIns="0" bIns="0"/>
          <a:lstStyle>
            <a:lvl1pPr>
              <a:defRPr sz="2400"/>
            </a:lvl1pPr>
          </a:lstStyle>
          <a:p>
            <a:r>
              <a:rPr lang="de-DE" dirty="0"/>
              <a:t>Titelmasterformat durch Klicken bearbeiten</a:t>
            </a:r>
          </a:p>
        </p:txBody>
      </p:sp>
      <p:sp>
        <p:nvSpPr>
          <p:cNvPr id="3" name="Foliennummernplatzhalter 2"/>
          <p:cNvSpPr>
            <a:spLocks noGrp="1"/>
          </p:cNvSpPr>
          <p:nvPr>
            <p:ph type="sldNum" sz="quarter" idx="10"/>
          </p:nvPr>
        </p:nvSpPr>
        <p:spPr/>
        <p:txBody>
          <a:body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339532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weiß">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425451" y="283048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a:t>
            </a:r>
          </a:p>
        </p:txBody>
      </p:sp>
      <p:sp>
        <p:nvSpPr>
          <p:cNvPr id="7"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
        <p:nvSpPr>
          <p:cNvPr id="3" name="Textplatzhalter 2"/>
          <p:cNvSpPr>
            <a:spLocks noGrp="1"/>
          </p:cNvSpPr>
          <p:nvPr>
            <p:ph type="body" sz="quarter" idx="11" hasCustomPrompt="1"/>
          </p:nvPr>
        </p:nvSpPr>
        <p:spPr>
          <a:xfrm>
            <a:off x="425451" y="2098967"/>
            <a:ext cx="11345332" cy="377796"/>
          </a:xfrm>
          <a:prstGeom prst="rect">
            <a:avLst/>
          </a:prstGeom>
        </p:spPr>
        <p:txBody>
          <a:bodyPr lIns="0" tIns="0" rIns="0" bIns="0" anchor="ctr"/>
          <a:lstStyle>
            <a:lvl1pPr>
              <a:defRPr sz="2000" baseline="0"/>
            </a:lvl1pPr>
          </a:lstStyle>
          <a:p>
            <a:pPr lvl="0"/>
            <a:r>
              <a:rPr lang="de-DE" dirty="0"/>
              <a:t>Untertitel durch Klicken bearbeiten</a:t>
            </a:r>
          </a:p>
        </p:txBody>
      </p:sp>
      <p:sp>
        <p:nvSpPr>
          <p:cNvPr id="5" name="Foliennummernplatzhalter 4"/>
          <p:cNvSpPr>
            <a:spLocks noGrp="1"/>
          </p:cNvSpPr>
          <p:nvPr>
            <p:ph type="sldNum" sz="quarter" idx="12"/>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7185509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tx1"/>
                </a:solidFill>
              </a:defRPr>
            </a:lvl1pPr>
          </a:lstStyle>
          <a:p>
            <a:pPr lvl="0"/>
            <a:r>
              <a:rPr lang="de-DE" noProof="0" dirty="0"/>
              <a:t>Kapiteltrenner</a:t>
            </a:r>
          </a:p>
        </p:txBody>
      </p:sp>
      <p:sp>
        <p:nvSpPr>
          <p:cNvPr id="2" name="Foliennummernplatzhalter 1"/>
          <p:cNvSpPr>
            <a:spLocks noGrp="1"/>
          </p:cNvSpPr>
          <p:nvPr>
            <p:ph type="sldNum" sz="quarter" idx="10"/>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2505327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trenner blau">
    <p:bg>
      <p:bgRef idx="1001">
        <a:schemeClr val="bg2"/>
      </p:bgRef>
    </p:bg>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tx1"/>
                </a:solidFill>
              </a:defRPr>
            </a:lvl1pPr>
          </a:lstStyle>
          <a:p>
            <a:pPr lvl="0"/>
            <a:r>
              <a:rPr lang="de-DE" noProof="0" dirty="0" err="1"/>
              <a:t>Kapiteltrenner</a:t>
            </a:r>
            <a:endParaRPr lang="de-DE" noProof="0" dirty="0"/>
          </a:p>
        </p:txBody>
      </p:sp>
      <p:sp>
        <p:nvSpPr>
          <p:cNvPr id="2" name="Foliennummernplatzhalter 1"/>
          <p:cNvSpPr>
            <a:spLocks noGrp="1"/>
          </p:cNvSpPr>
          <p:nvPr>
            <p:ph type="sldNum" sz="quarter" idx="10"/>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grpSp>
        <p:nvGrpSpPr>
          <p:cNvPr id="7" name="Gruppieren 6"/>
          <p:cNvGrpSpPr/>
          <p:nvPr userDrawn="1"/>
        </p:nvGrpSpPr>
        <p:grpSpPr>
          <a:xfrm>
            <a:off x="1770185" y="2191150"/>
            <a:ext cx="10398368" cy="4767339"/>
            <a:chOff x="1327639" y="2191149"/>
            <a:chExt cx="7798776" cy="4767339"/>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12764" b="7008"/>
            <a:stretch/>
          </p:blipFill>
          <p:spPr>
            <a:xfrm>
              <a:off x="1614854" y="2191149"/>
              <a:ext cx="7511561" cy="4631682"/>
            </a:xfrm>
            <a:prstGeom prst="rect">
              <a:avLst/>
            </a:prstGeom>
          </p:spPr>
        </p:pic>
        <p:pic>
          <p:nvPicPr>
            <p:cNvPr id="9" name="Grafik 8"/>
            <p:cNvPicPr>
              <a:picLocks noChangeAspect="1"/>
            </p:cNvPicPr>
            <p:nvPr userDrawn="1"/>
          </p:nvPicPr>
          <p:blipFill rotWithShape="1">
            <a:blip r:embed="rId2">
              <a:extLst>
                <a:ext uri="{28A0092B-C50C-407E-A947-70E740481C1C}">
                  <a14:useLocalDpi xmlns:a14="http://schemas.microsoft.com/office/drawing/2010/main" val="0"/>
                </a:ext>
              </a:extLst>
            </a:blip>
            <a:srcRect t="91168" r="64568"/>
            <a:stretch/>
          </p:blipFill>
          <p:spPr>
            <a:xfrm>
              <a:off x="1327639" y="6518579"/>
              <a:ext cx="3050931" cy="439909"/>
            </a:xfrm>
            <a:prstGeom prst="rect">
              <a:avLst/>
            </a:prstGeom>
          </p:spPr>
        </p:pic>
      </p:grpSp>
      <p:pic>
        <p:nvPicPr>
          <p:cNvPr id="10"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Tree>
    <p:extLst>
      <p:ext uri="{BB962C8B-B14F-4D97-AF65-F5344CB8AC3E}">
        <p14:creationId xmlns:p14="http://schemas.microsoft.com/office/powerpoint/2010/main" val="2822529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406776523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 name="Inhaltsplatzhalter 2"/>
          <p:cNvSpPr>
            <a:spLocks noGrp="1"/>
          </p:cNvSpPr>
          <p:nvPr>
            <p:ph idx="1" hasCustomPrompt="1"/>
          </p:nvPr>
        </p:nvSpPr>
        <p:spPr>
          <a:xfrm>
            <a:off x="425455" y="1808163"/>
            <a:ext cx="11334748" cy="46085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9388" indent="-179388">
              <a:lnSpc>
                <a:spcPct val="114000"/>
              </a:lnSpc>
              <a:buFont typeface="Wingdings" panose="05000000000000000000" pitchFamily="2" charset="2"/>
              <a:buChar char="§"/>
              <a:defRPr lang="de-DE" sz="1400" noProof="0" dirty="0" smtClean="0"/>
            </a:lvl1pPr>
            <a:lvl2pPr marL="358775" indent="-176213">
              <a:lnSpc>
                <a:spcPct val="114000"/>
              </a:lnSpc>
              <a:buFont typeface="Symbol" panose="05050102010706020507" pitchFamily="18" charset="2"/>
              <a:buChar char="-"/>
              <a:defRPr lang="de-DE" sz="1400" noProof="0" dirty="0" smtClean="0"/>
            </a:lvl2pPr>
            <a:lvl3pPr marL="488950" indent="-134938">
              <a:buFont typeface="Arial" panose="020B0604020202020204" pitchFamily="34" charset="0"/>
              <a:buChar char="•"/>
              <a:defRPr sz="1200"/>
            </a:lvl3pPr>
            <a:lvl4pPr marL="538163" indent="-177800">
              <a:buFont typeface="Wingdings" panose="05000000000000000000" pitchFamily="2" charset="2"/>
              <a:buChar char="§"/>
              <a:defRPr/>
            </a:lvl4pPr>
          </a:lstStyle>
          <a:p>
            <a:pPr lvl="0"/>
            <a:r>
              <a:rPr lang="de-DE" noProof="0" dirty="0"/>
              <a:t>Inhalt durch Klicken bearbeiten</a:t>
            </a:r>
          </a:p>
          <a:p>
            <a:pPr lvl="1"/>
            <a:r>
              <a:rPr lang="de-DE" noProof="0" dirty="0"/>
              <a:t>Zweite Ebene</a:t>
            </a:r>
          </a:p>
          <a:p>
            <a:pPr lvl="2"/>
            <a:r>
              <a:rPr lang="de-DE" noProof="0" dirty="0"/>
              <a:t>Dritte Ebene</a:t>
            </a:r>
          </a:p>
        </p:txBody>
      </p:sp>
      <p:sp>
        <p:nvSpPr>
          <p:cNvPr id="6"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8" name="Textplatzhalter 26"/>
          <p:cNvSpPr>
            <a:spLocks noGrp="1"/>
          </p:cNvSpPr>
          <p:nvPr>
            <p:ph type="body" sz="quarter" idx="17" hasCustomPrompt="1"/>
          </p:nvPr>
        </p:nvSpPr>
        <p:spPr>
          <a:xfrm>
            <a:off x="6096001" y="6580789"/>
            <a:ext cx="4848447" cy="257650"/>
          </a:xfrm>
          <a:prstGeom prst="rect">
            <a:avLst/>
          </a:prstGeom>
        </p:spPr>
        <p:txBody>
          <a:bodyPr lIns="0" tIns="0" rIns="0" bIns="0">
            <a:noAutofit/>
          </a:bodyPr>
          <a:lstStyle>
            <a:lvl1pPr>
              <a:lnSpc>
                <a:spcPct val="100000"/>
              </a:lnSpc>
              <a:defRPr sz="900">
                <a:latin typeface="+mn-lt"/>
                <a:cs typeface="Aharoni" panose="02010803020104030203" pitchFamily="2" charset="-79"/>
              </a:defRPr>
            </a:lvl1pPr>
          </a:lstStyle>
          <a:p>
            <a:pPr lvl="0"/>
            <a:r>
              <a:rPr lang="de-DE" dirty="0"/>
              <a:t>Quellen &amp; Fußnoten einfügen</a:t>
            </a:r>
          </a:p>
        </p:txBody>
      </p:sp>
      <p:sp useBgFill="1">
        <p:nvSpPr>
          <p:cNvPr id="9"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Foliennummernplatzhalter 3"/>
          <p:cNvSpPr>
            <a:spLocks noGrp="1"/>
          </p:cNvSpPr>
          <p:nvPr>
            <p:ph type="sldNum" sz="quarter" idx="4"/>
          </p:nvPr>
        </p:nvSpPr>
        <p:spPr>
          <a:xfrm>
            <a:off x="11298421"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2183948741"/>
      </p:ext>
    </p:extLst>
  </p:cSld>
  <p:clrMapOvr>
    <a:masterClrMapping/>
  </p:clrMapOvr>
  <p:extLst>
    <p:ext uri="{DCECCB84-F9BA-43D5-87BE-67443E8EF086}">
      <p15:sldGuideLst xmlns:p15="http://schemas.microsoft.com/office/powerpoint/2012/main">
        <p15:guide id="1" pos="7416" userDrawn="1">
          <p15:clr>
            <a:srgbClr val="FBAE40"/>
          </p15:clr>
        </p15:guide>
        <p15:guide id="2" pos="264" userDrawn="1">
          <p15:clr>
            <a:srgbClr val="FBAE40"/>
          </p15:clr>
        </p15:guide>
        <p15:guide id="4" orient="horz" pos="404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9"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Foliennummernplatzhalter 3"/>
          <p:cNvSpPr>
            <a:spLocks noGrp="1"/>
          </p:cNvSpPr>
          <p:nvPr>
            <p:ph type="sldNum" sz="quarter" idx="4"/>
          </p:nvPr>
        </p:nvSpPr>
        <p:spPr>
          <a:xfrm>
            <a:off x="11298421"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77369571"/>
      </p:ext>
    </p:extLst>
  </p:cSld>
  <p:clrMapOvr>
    <a:masterClrMapping/>
  </p:clrMapOvr>
  <p:extLst>
    <p:ext uri="{DCECCB84-F9BA-43D5-87BE-67443E8EF086}">
      <p15:sldGuideLst xmlns:p15="http://schemas.microsoft.com/office/powerpoint/2012/main">
        <p15:guide id="0" pos="7416" userDrawn="1">
          <p15:clr>
            <a:srgbClr val="FBAE40"/>
          </p15:clr>
        </p15:guide>
        <p15:guide id="1" orient="horz" pos="4042" userDrawn="1">
          <p15:clr>
            <a:srgbClr val="FBAE40"/>
          </p15:clr>
        </p15:guide>
        <p15:guide id="2" pos="264" userDrawn="1">
          <p15:clr>
            <a:srgbClr val="FBAE40"/>
          </p15:clr>
        </p15:guide>
        <p15:guide id="3" orient="horz" pos="113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mmerierun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156763487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 name="Inhaltsplatzhalter 2"/>
          <p:cNvSpPr>
            <a:spLocks noGrp="1"/>
          </p:cNvSpPr>
          <p:nvPr>
            <p:ph idx="1" hasCustomPrompt="1"/>
          </p:nvPr>
        </p:nvSpPr>
        <p:spPr>
          <a:xfrm>
            <a:off x="425455" y="1808163"/>
            <a:ext cx="11334748" cy="46085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65113" indent="-265113">
              <a:lnSpc>
                <a:spcPct val="114000"/>
              </a:lnSpc>
              <a:buFont typeface="+mj-lt"/>
              <a:buAutoNum type="arabicPeriod"/>
              <a:defRPr lang="de-DE" sz="1400" noProof="0" dirty="0" smtClean="0"/>
            </a:lvl1pPr>
            <a:lvl2pPr marL="496888" indent="-214313">
              <a:lnSpc>
                <a:spcPct val="114000"/>
              </a:lnSpc>
              <a:buFont typeface="+mj-lt"/>
              <a:buAutoNum type="alphaLcPeriod"/>
              <a:tabLst/>
              <a:defRPr lang="de-DE" sz="1400" noProof="0" dirty="0" smtClean="0"/>
            </a:lvl2pPr>
            <a:lvl3pPr marL="665163" indent="-179388">
              <a:buFont typeface="+mj-lt"/>
              <a:buAutoNum type="arabicPeriod"/>
              <a:defRPr sz="1200"/>
            </a:lvl3pPr>
            <a:lvl4pPr marL="538163" indent="-177800">
              <a:buFont typeface="Wingdings" panose="05000000000000000000" pitchFamily="2" charset="2"/>
              <a:buChar char="§"/>
              <a:defRPr/>
            </a:lvl4pPr>
          </a:lstStyle>
          <a:p>
            <a:pPr lvl="0"/>
            <a:r>
              <a:rPr lang="de-DE" noProof="0" dirty="0"/>
              <a:t>Inhalt durch Klicken bearbeiten</a:t>
            </a:r>
          </a:p>
          <a:p>
            <a:pPr lvl="1"/>
            <a:r>
              <a:rPr lang="de-DE" noProof="0" dirty="0"/>
              <a:t>Zweite Ebene</a:t>
            </a:r>
          </a:p>
          <a:p>
            <a:pPr lvl="2"/>
            <a:r>
              <a:rPr lang="de-DE" noProof="0" dirty="0"/>
              <a:t>Dritte Ebene</a:t>
            </a:r>
          </a:p>
        </p:txBody>
      </p:sp>
      <p:sp>
        <p:nvSpPr>
          <p:cNvPr id="6"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8" name="Textplatzhalter 26"/>
          <p:cNvSpPr>
            <a:spLocks noGrp="1"/>
          </p:cNvSpPr>
          <p:nvPr>
            <p:ph type="body" sz="quarter" idx="17" hasCustomPrompt="1"/>
          </p:nvPr>
        </p:nvSpPr>
        <p:spPr>
          <a:xfrm>
            <a:off x="6096001" y="6580789"/>
            <a:ext cx="4848447" cy="257650"/>
          </a:xfrm>
          <a:prstGeom prst="rect">
            <a:avLst/>
          </a:prstGeom>
        </p:spPr>
        <p:txBody>
          <a:bodyPr lIns="0" tIns="0" rIns="0" bIns="0">
            <a:noAutofit/>
          </a:bodyPr>
          <a:lstStyle>
            <a:lvl1pPr>
              <a:lnSpc>
                <a:spcPct val="100000"/>
              </a:lnSpc>
              <a:defRPr sz="900">
                <a:latin typeface="+mn-lt"/>
                <a:cs typeface="Aharoni" panose="02010803020104030203" pitchFamily="2" charset="-79"/>
              </a:defRPr>
            </a:lvl1pPr>
          </a:lstStyle>
          <a:p>
            <a:pPr lvl="0"/>
            <a:r>
              <a:rPr lang="de-DE" dirty="0"/>
              <a:t>Quellen &amp; Fußnoten einfügen</a:t>
            </a:r>
          </a:p>
        </p:txBody>
      </p:sp>
      <p:sp useBgFill="1">
        <p:nvSpPr>
          <p:cNvPr id="9"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Foliennummernplatzhalter 3"/>
          <p:cNvSpPr>
            <a:spLocks noGrp="1"/>
          </p:cNvSpPr>
          <p:nvPr>
            <p:ph type="sldNum" sz="quarter" idx="4"/>
          </p:nvPr>
        </p:nvSpPr>
        <p:spPr>
          <a:xfrm>
            <a:off x="11298421"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796720275"/>
      </p:ext>
    </p:extLst>
  </p:cSld>
  <p:clrMapOvr>
    <a:masterClrMapping/>
  </p:clrMapOvr>
  <p:extLst>
    <p:ext uri="{DCECCB84-F9BA-43D5-87BE-67443E8EF086}">
      <p15:sldGuideLst xmlns:p15="http://schemas.microsoft.com/office/powerpoint/2012/main">
        <p15:guide id="1" pos="7416" userDrawn="1">
          <p15:clr>
            <a:srgbClr val="FBAE40"/>
          </p15:clr>
        </p15:guide>
        <p15:guide id="2" pos="264" userDrawn="1">
          <p15:clr>
            <a:srgbClr val="FBAE40"/>
          </p15:clr>
        </p15:guide>
        <p15:guide id="3" orient="horz" pos="404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808163"/>
            <a:ext cx="12192000" cy="5049837"/>
          </a:xfrm>
          <a:prstGeom prst="rect">
            <a:avLst/>
          </a:prstGeom>
          <a:solidFill>
            <a:schemeClr val="bg1">
              <a:lumMod val="85000"/>
            </a:schemeClr>
          </a:solidFill>
        </p:spPr>
        <p:txBody>
          <a:bodyPr/>
          <a:lstStyle>
            <a:lvl1pPr>
              <a:lnSpc>
                <a:spcPct val="114000"/>
              </a:lnSpc>
              <a:defRPr/>
            </a:lvl1pPr>
          </a:lstStyle>
          <a:p>
            <a:endParaRPr lang="de-DE" dirty="0"/>
          </a:p>
        </p:txBody>
      </p:sp>
      <p:sp>
        <p:nvSpPr>
          <p:cNvPr id="9"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11"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Textplatzhalter 26"/>
          <p:cNvSpPr>
            <a:spLocks noGrp="1"/>
          </p:cNvSpPr>
          <p:nvPr>
            <p:ph type="body" sz="quarter" idx="17" hasCustomPrompt="1"/>
          </p:nvPr>
        </p:nvSpPr>
        <p:spPr>
          <a:xfrm>
            <a:off x="429683" y="6580789"/>
            <a:ext cx="9313757" cy="257650"/>
          </a:xfrm>
          <a:prstGeom prst="rect">
            <a:avLst/>
          </a:prstGeom>
        </p:spPr>
        <p:txBody>
          <a:bodyPr lIns="0" tIns="0" rIns="0" bIns="0">
            <a:noAutofit/>
          </a:bodyPr>
          <a:lstStyle>
            <a:lvl1pPr>
              <a:lnSpc>
                <a:spcPct val="100000"/>
              </a:lnSpc>
              <a:defRPr sz="900">
                <a:latin typeface="+mn-lt"/>
                <a:cs typeface="Aharoni" panose="02010803020104030203" pitchFamily="2" charset="-79"/>
              </a:defRPr>
            </a:lvl1pPr>
          </a:lstStyle>
          <a:p>
            <a:pPr lvl="0"/>
            <a:r>
              <a:rPr lang="de-DE" dirty="0"/>
              <a:t>Quellen &amp; Fußnoten einfügen</a:t>
            </a:r>
          </a:p>
        </p:txBody>
      </p:sp>
      <p:sp>
        <p:nvSpPr>
          <p:cNvPr id="14" name="Foliennummernplatzhalter 3"/>
          <p:cNvSpPr>
            <a:spLocks noGrp="1"/>
          </p:cNvSpPr>
          <p:nvPr>
            <p:ph type="sldNum" sz="quarter" idx="4"/>
          </p:nvPr>
        </p:nvSpPr>
        <p:spPr>
          <a:xfrm>
            <a:off x="11298418"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4257987376"/>
      </p:ext>
    </p:extLst>
  </p:cSld>
  <p:clrMapOvr>
    <a:masterClrMapping/>
  </p:clrMapOvr>
  <p:extLst>
    <p:ext uri="{DCECCB84-F9BA-43D5-87BE-67443E8EF086}">
      <p15:sldGuideLst xmlns:p15="http://schemas.microsoft.com/office/powerpoint/2012/main">
        <p15:guide id="1" orient="horz" pos="11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ferenten">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5"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7" name="Bildplatzhalter 49"/>
          <p:cNvSpPr>
            <a:spLocks noGrp="1"/>
          </p:cNvSpPr>
          <p:nvPr>
            <p:ph type="pic" sz="quarter" idx="34" hasCustomPrompt="1"/>
          </p:nvPr>
        </p:nvSpPr>
        <p:spPr>
          <a:xfrm>
            <a:off x="4728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cxnSp>
        <p:nvCxnSpPr>
          <p:cNvPr id="8" name="Gerade Verbindung 18"/>
          <p:cNvCxnSpPr/>
          <p:nvPr userDrawn="1"/>
        </p:nvCxnSpPr>
        <p:spPr>
          <a:xfrm>
            <a:off x="425456" y="4053504"/>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cxnSp>
        <p:nvCxnSpPr>
          <p:cNvPr id="9" name="Gerade Verbindung 18"/>
          <p:cNvCxnSpPr/>
          <p:nvPr userDrawn="1"/>
        </p:nvCxnSpPr>
        <p:spPr>
          <a:xfrm>
            <a:off x="425456" y="2163005"/>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10" name="Inhaltsplatzhalter 5"/>
          <p:cNvSpPr txBox="1">
            <a:spLocks/>
          </p:cNvSpPr>
          <p:nvPr userDrawn="1"/>
        </p:nvSpPr>
        <p:spPr>
          <a:xfrm>
            <a:off x="425455" y="3838324"/>
            <a:ext cx="5153488" cy="184666"/>
          </a:xfrm>
          <a:prstGeom prst="rect">
            <a:avLst/>
          </a:prstGeom>
        </p:spPr>
        <p:txBody>
          <a:bodyPr vert="horz" wrap="square" lIns="0" tIns="0" rIns="0" bIns="0" rtlCol="0">
            <a:spAutoFit/>
          </a:bodyPr>
          <a:lstStyle>
            <a:defPPr>
              <a:defRPr lang="en-US"/>
            </a:defPPr>
            <a:lvl1pPr algn="l" rtl="0" fontAlgn="base">
              <a:spcBef>
                <a:spcPct val="0"/>
              </a:spcBef>
              <a:spcAft>
                <a:spcPct val="0"/>
              </a:spcAft>
              <a:defRPr sz="2000" kern="1200">
                <a:solidFill>
                  <a:schemeClr val="tx2"/>
                </a:solidFill>
                <a:latin typeface="Arial" charset="0"/>
                <a:ea typeface="+mn-ea"/>
                <a:cs typeface="+mn-cs"/>
              </a:defRPr>
            </a:lvl1pPr>
            <a:lvl2pPr marL="457200" algn="l" rtl="0" fontAlgn="base">
              <a:spcBef>
                <a:spcPct val="0"/>
              </a:spcBef>
              <a:spcAft>
                <a:spcPct val="0"/>
              </a:spcAft>
              <a:defRPr sz="2000" kern="1200">
                <a:solidFill>
                  <a:schemeClr val="tx2"/>
                </a:solidFill>
                <a:latin typeface="Arial" charset="0"/>
                <a:ea typeface="+mn-ea"/>
                <a:cs typeface="+mn-cs"/>
              </a:defRPr>
            </a:lvl2pPr>
            <a:lvl3pPr marL="914400" algn="l" rtl="0" fontAlgn="base">
              <a:spcBef>
                <a:spcPct val="0"/>
              </a:spcBef>
              <a:spcAft>
                <a:spcPct val="0"/>
              </a:spcAft>
              <a:defRPr sz="2000" kern="1200">
                <a:solidFill>
                  <a:schemeClr val="tx2"/>
                </a:solidFill>
                <a:latin typeface="Arial" charset="0"/>
                <a:ea typeface="+mn-ea"/>
                <a:cs typeface="+mn-cs"/>
              </a:defRPr>
            </a:lvl3pPr>
            <a:lvl4pPr marL="1371600" algn="l" rtl="0" fontAlgn="base">
              <a:spcBef>
                <a:spcPct val="0"/>
              </a:spcBef>
              <a:spcAft>
                <a:spcPct val="0"/>
              </a:spcAft>
              <a:defRPr sz="2000" kern="1200">
                <a:solidFill>
                  <a:schemeClr val="tx2"/>
                </a:solidFill>
                <a:latin typeface="Arial" charset="0"/>
                <a:ea typeface="+mn-ea"/>
                <a:cs typeface="+mn-cs"/>
              </a:defRPr>
            </a:lvl4pPr>
            <a:lvl5pPr marL="1828800" algn="l" rtl="0" fontAlgn="base">
              <a:spcBef>
                <a:spcPct val="0"/>
              </a:spcBef>
              <a:spcAft>
                <a:spcPct val="0"/>
              </a:spcAft>
              <a:defRPr sz="2000" kern="1200">
                <a:solidFill>
                  <a:schemeClr val="tx2"/>
                </a:solidFill>
                <a:latin typeface="Arial" charset="0"/>
                <a:ea typeface="+mn-ea"/>
                <a:cs typeface="+mn-cs"/>
              </a:defRPr>
            </a:lvl5pPr>
            <a:lvl6pPr marL="2286000" algn="l" defTabSz="914400" rtl="0" eaLnBrk="1" latinLnBrk="0" hangingPunct="1">
              <a:defRPr sz="2000" kern="1200">
                <a:solidFill>
                  <a:schemeClr val="tx2"/>
                </a:solidFill>
                <a:latin typeface="Arial" charset="0"/>
                <a:ea typeface="+mn-ea"/>
                <a:cs typeface="+mn-cs"/>
              </a:defRPr>
            </a:lvl6pPr>
            <a:lvl7pPr marL="2743200" algn="l" defTabSz="914400" rtl="0" eaLnBrk="1" latinLnBrk="0" hangingPunct="1">
              <a:defRPr sz="2000" kern="1200">
                <a:solidFill>
                  <a:schemeClr val="tx2"/>
                </a:solidFill>
                <a:latin typeface="Arial" charset="0"/>
                <a:ea typeface="+mn-ea"/>
                <a:cs typeface="+mn-cs"/>
              </a:defRPr>
            </a:lvl7pPr>
            <a:lvl8pPr marL="3200400" algn="l" defTabSz="914400" rtl="0" eaLnBrk="1" latinLnBrk="0" hangingPunct="1">
              <a:defRPr sz="2000" kern="1200">
                <a:solidFill>
                  <a:schemeClr val="tx2"/>
                </a:solidFill>
                <a:latin typeface="Arial" charset="0"/>
                <a:ea typeface="+mn-ea"/>
                <a:cs typeface="+mn-cs"/>
              </a:defRPr>
            </a:lvl8pPr>
            <a:lvl9pPr marL="3657600" algn="l" defTabSz="914400" rtl="0" eaLnBrk="1" latinLnBrk="0" hangingPunct="1">
              <a:defRPr sz="2000" kern="1200">
                <a:solidFill>
                  <a:schemeClr val="tx2"/>
                </a:solidFill>
                <a:latin typeface="Arial" charset="0"/>
                <a:ea typeface="+mn-ea"/>
                <a:cs typeface="+mn-cs"/>
              </a:defRPr>
            </a:lvl9pPr>
          </a:lstStyle>
          <a:p>
            <a:pPr marL="0" marR="0" lvl="0" indent="0" algn="l" defTabSz="914400" rtl="0" eaLnBrk="1" fontAlgn="auto" latinLnBrk="0" hangingPunct="1">
              <a:lnSpc>
                <a:spcPct val="100000"/>
              </a:lnSpc>
              <a:spcBef>
                <a:spcPct val="20000"/>
              </a:spcBef>
              <a:spcAft>
                <a:spcPts val="600"/>
              </a:spcAft>
              <a:buClr>
                <a:srgbClr val="001A4A"/>
              </a:buClr>
              <a:buSzPct val="100000"/>
              <a:buFont typeface="Wingdings" pitchFamily="2" charset="2"/>
              <a:buNone/>
              <a:tabLst/>
              <a:defRPr/>
            </a:pPr>
            <a:r>
              <a:rPr kumimoji="0" lang="de-DE" sz="1200" b="1" i="0" u="none" strike="noStrike" kern="1200" cap="none" spc="0" normalizeH="0" baseline="0" noProof="0" dirty="0">
                <a:ln>
                  <a:noFill/>
                </a:ln>
                <a:solidFill>
                  <a:schemeClr val="tx1"/>
                </a:solidFill>
                <a:effectLst/>
                <a:uLnTx/>
                <a:uFillTx/>
                <a:latin typeface="Arial" pitchFamily="34" charset="0"/>
                <a:cs typeface="Arial" pitchFamily="34" charset="0"/>
              </a:rPr>
              <a:t>Biographie</a:t>
            </a:r>
          </a:p>
        </p:txBody>
      </p:sp>
      <p:sp>
        <p:nvSpPr>
          <p:cNvPr id="15" name="Textplatzhalter 4"/>
          <p:cNvSpPr>
            <a:spLocks noGrp="1"/>
          </p:cNvSpPr>
          <p:nvPr>
            <p:ph type="body" sz="quarter" idx="26" hasCustomPrompt="1"/>
          </p:nvPr>
        </p:nvSpPr>
        <p:spPr>
          <a:xfrm>
            <a:off x="425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16" name="Textplatzhalter 4"/>
          <p:cNvSpPr>
            <a:spLocks noGrp="1"/>
          </p:cNvSpPr>
          <p:nvPr>
            <p:ph type="body" sz="quarter" idx="27" hasCustomPrompt="1"/>
          </p:nvPr>
        </p:nvSpPr>
        <p:spPr>
          <a:xfrm>
            <a:off x="425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17" name="Textplatzhalter 4"/>
          <p:cNvSpPr>
            <a:spLocks noGrp="1"/>
          </p:cNvSpPr>
          <p:nvPr>
            <p:ph type="body" sz="quarter" idx="28" hasCustomPrompt="1"/>
          </p:nvPr>
        </p:nvSpPr>
        <p:spPr>
          <a:xfrm>
            <a:off x="425456" y="4159246"/>
            <a:ext cx="5375745" cy="2145303"/>
          </a:xfrm>
          <a:prstGeom prst="rect">
            <a:avLst/>
          </a:prstGeom>
        </p:spPr>
        <p:txBody>
          <a:bodyPr lIns="0" tIns="0" rIns="0" bIns="0" anchor="t">
            <a:noAutofit/>
          </a:bodyPr>
          <a:lstStyle>
            <a:lvl1pPr algn="just">
              <a:lnSpc>
                <a:spcPct val="110000"/>
              </a:lnSpc>
              <a:defRPr sz="1050" b="0" baseline="0">
                <a:latin typeface="+mn-lt"/>
              </a:defRPr>
            </a:lvl1pPr>
          </a:lstStyle>
          <a:p>
            <a:pPr lvl="0"/>
            <a:r>
              <a:rPr lang="de-DE" noProof="0" dirty="0"/>
              <a:t>Biographietext</a:t>
            </a:r>
          </a:p>
        </p:txBody>
      </p:sp>
      <p:sp>
        <p:nvSpPr>
          <p:cNvPr id="18" name="Inhaltsplatzhalter 5"/>
          <p:cNvSpPr txBox="1">
            <a:spLocks/>
          </p:cNvSpPr>
          <p:nvPr userDrawn="1"/>
        </p:nvSpPr>
        <p:spPr>
          <a:xfrm>
            <a:off x="6384455" y="3838324"/>
            <a:ext cx="5153488" cy="184666"/>
          </a:xfrm>
          <a:prstGeom prst="rect">
            <a:avLst/>
          </a:prstGeom>
        </p:spPr>
        <p:txBody>
          <a:bodyPr vert="horz" wrap="square" lIns="0" tIns="0" rIns="0" bIns="0" rtlCol="0">
            <a:spAutoFit/>
          </a:bodyPr>
          <a:lstStyle>
            <a:defPPr>
              <a:defRPr lang="en-US"/>
            </a:defPPr>
            <a:lvl1pPr algn="l" rtl="0" fontAlgn="base">
              <a:spcBef>
                <a:spcPct val="0"/>
              </a:spcBef>
              <a:spcAft>
                <a:spcPct val="0"/>
              </a:spcAft>
              <a:defRPr sz="2000" kern="1200">
                <a:solidFill>
                  <a:schemeClr val="tx2"/>
                </a:solidFill>
                <a:latin typeface="Arial" charset="0"/>
                <a:ea typeface="+mn-ea"/>
                <a:cs typeface="+mn-cs"/>
              </a:defRPr>
            </a:lvl1pPr>
            <a:lvl2pPr marL="457200" algn="l" rtl="0" fontAlgn="base">
              <a:spcBef>
                <a:spcPct val="0"/>
              </a:spcBef>
              <a:spcAft>
                <a:spcPct val="0"/>
              </a:spcAft>
              <a:defRPr sz="2000" kern="1200">
                <a:solidFill>
                  <a:schemeClr val="tx2"/>
                </a:solidFill>
                <a:latin typeface="Arial" charset="0"/>
                <a:ea typeface="+mn-ea"/>
                <a:cs typeface="+mn-cs"/>
              </a:defRPr>
            </a:lvl2pPr>
            <a:lvl3pPr marL="914400" algn="l" rtl="0" fontAlgn="base">
              <a:spcBef>
                <a:spcPct val="0"/>
              </a:spcBef>
              <a:spcAft>
                <a:spcPct val="0"/>
              </a:spcAft>
              <a:defRPr sz="2000" kern="1200">
                <a:solidFill>
                  <a:schemeClr val="tx2"/>
                </a:solidFill>
                <a:latin typeface="Arial" charset="0"/>
                <a:ea typeface="+mn-ea"/>
                <a:cs typeface="+mn-cs"/>
              </a:defRPr>
            </a:lvl3pPr>
            <a:lvl4pPr marL="1371600" algn="l" rtl="0" fontAlgn="base">
              <a:spcBef>
                <a:spcPct val="0"/>
              </a:spcBef>
              <a:spcAft>
                <a:spcPct val="0"/>
              </a:spcAft>
              <a:defRPr sz="2000" kern="1200">
                <a:solidFill>
                  <a:schemeClr val="tx2"/>
                </a:solidFill>
                <a:latin typeface="Arial" charset="0"/>
                <a:ea typeface="+mn-ea"/>
                <a:cs typeface="+mn-cs"/>
              </a:defRPr>
            </a:lvl4pPr>
            <a:lvl5pPr marL="1828800" algn="l" rtl="0" fontAlgn="base">
              <a:spcBef>
                <a:spcPct val="0"/>
              </a:spcBef>
              <a:spcAft>
                <a:spcPct val="0"/>
              </a:spcAft>
              <a:defRPr sz="2000" kern="1200">
                <a:solidFill>
                  <a:schemeClr val="tx2"/>
                </a:solidFill>
                <a:latin typeface="Arial" charset="0"/>
                <a:ea typeface="+mn-ea"/>
                <a:cs typeface="+mn-cs"/>
              </a:defRPr>
            </a:lvl5pPr>
            <a:lvl6pPr marL="2286000" algn="l" defTabSz="914400" rtl="0" eaLnBrk="1" latinLnBrk="0" hangingPunct="1">
              <a:defRPr sz="2000" kern="1200">
                <a:solidFill>
                  <a:schemeClr val="tx2"/>
                </a:solidFill>
                <a:latin typeface="Arial" charset="0"/>
                <a:ea typeface="+mn-ea"/>
                <a:cs typeface="+mn-cs"/>
              </a:defRPr>
            </a:lvl6pPr>
            <a:lvl7pPr marL="2743200" algn="l" defTabSz="914400" rtl="0" eaLnBrk="1" latinLnBrk="0" hangingPunct="1">
              <a:defRPr sz="2000" kern="1200">
                <a:solidFill>
                  <a:schemeClr val="tx2"/>
                </a:solidFill>
                <a:latin typeface="Arial" charset="0"/>
                <a:ea typeface="+mn-ea"/>
                <a:cs typeface="+mn-cs"/>
              </a:defRPr>
            </a:lvl7pPr>
            <a:lvl8pPr marL="3200400" algn="l" defTabSz="914400" rtl="0" eaLnBrk="1" latinLnBrk="0" hangingPunct="1">
              <a:defRPr sz="2000" kern="1200">
                <a:solidFill>
                  <a:schemeClr val="tx2"/>
                </a:solidFill>
                <a:latin typeface="Arial" charset="0"/>
                <a:ea typeface="+mn-ea"/>
                <a:cs typeface="+mn-cs"/>
              </a:defRPr>
            </a:lvl8pPr>
            <a:lvl9pPr marL="3657600" algn="l" defTabSz="914400" rtl="0" eaLnBrk="1" latinLnBrk="0" hangingPunct="1">
              <a:defRPr sz="2000" kern="1200">
                <a:solidFill>
                  <a:schemeClr val="tx2"/>
                </a:solidFill>
                <a:latin typeface="Arial" charset="0"/>
                <a:ea typeface="+mn-ea"/>
                <a:cs typeface="+mn-cs"/>
              </a:defRPr>
            </a:lvl9pPr>
          </a:lstStyle>
          <a:p>
            <a:pPr marL="0" marR="0" lvl="0" indent="0" algn="l" defTabSz="914400" rtl="0" eaLnBrk="1" fontAlgn="auto" latinLnBrk="0" hangingPunct="1">
              <a:lnSpc>
                <a:spcPct val="100000"/>
              </a:lnSpc>
              <a:spcBef>
                <a:spcPct val="20000"/>
              </a:spcBef>
              <a:spcAft>
                <a:spcPts val="600"/>
              </a:spcAft>
              <a:buClr>
                <a:srgbClr val="001A4A"/>
              </a:buClr>
              <a:buSzPct val="100000"/>
              <a:buFont typeface="Wingdings" pitchFamily="2" charset="2"/>
              <a:buNone/>
              <a:tabLst/>
              <a:defRPr/>
            </a:pPr>
            <a:r>
              <a:rPr kumimoji="0" lang="de-DE" sz="1200" b="1" i="0" u="none" strike="noStrike" kern="1200" cap="none" spc="0" normalizeH="0" baseline="0" noProof="0" dirty="0">
                <a:ln>
                  <a:noFill/>
                </a:ln>
                <a:solidFill>
                  <a:schemeClr val="tx1"/>
                </a:solidFill>
                <a:effectLst/>
                <a:uLnTx/>
                <a:uFillTx/>
                <a:latin typeface="Arial" pitchFamily="34" charset="0"/>
                <a:cs typeface="Arial" pitchFamily="34" charset="0"/>
              </a:rPr>
              <a:t>Biographie</a:t>
            </a:r>
          </a:p>
        </p:txBody>
      </p:sp>
      <p:sp>
        <p:nvSpPr>
          <p:cNvPr id="24" name="Textplatzhalter 4"/>
          <p:cNvSpPr>
            <a:spLocks noGrp="1"/>
          </p:cNvSpPr>
          <p:nvPr>
            <p:ph type="body" sz="quarter" idx="33" hasCustomPrompt="1"/>
          </p:nvPr>
        </p:nvSpPr>
        <p:spPr>
          <a:xfrm>
            <a:off x="6384454" y="4159246"/>
            <a:ext cx="5375745" cy="2145303"/>
          </a:xfrm>
          <a:prstGeom prst="rect">
            <a:avLst/>
          </a:prstGeom>
        </p:spPr>
        <p:txBody>
          <a:bodyPr lIns="0" tIns="0" rIns="0" bIns="0" anchor="t">
            <a:noAutofit/>
          </a:bodyPr>
          <a:lstStyle>
            <a:lvl1pPr algn="just">
              <a:lnSpc>
                <a:spcPct val="110000"/>
              </a:lnSpc>
              <a:defRPr sz="1050" b="0" baseline="0">
                <a:latin typeface="+mn-lt"/>
              </a:defRPr>
            </a:lvl1pPr>
          </a:lstStyle>
          <a:p>
            <a:pPr lvl="0"/>
            <a:r>
              <a:rPr lang="de-DE" dirty="0"/>
              <a:t>Biographietext</a:t>
            </a:r>
          </a:p>
        </p:txBody>
      </p:sp>
      <p:sp>
        <p:nvSpPr>
          <p:cNvPr id="27" name="Bildplatzhalter 49"/>
          <p:cNvSpPr>
            <a:spLocks noGrp="1"/>
          </p:cNvSpPr>
          <p:nvPr>
            <p:ph type="pic" sz="quarter" idx="35" hasCustomPrompt="1"/>
          </p:nvPr>
        </p:nvSpPr>
        <p:spPr>
          <a:xfrm>
            <a:off x="10687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sp>
        <p:nvSpPr>
          <p:cNvPr id="31" name="Textplatzhalter 4"/>
          <p:cNvSpPr>
            <a:spLocks noGrp="1"/>
          </p:cNvSpPr>
          <p:nvPr>
            <p:ph type="body" sz="quarter" idx="38" hasCustomPrompt="1"/>
          </p:nvPr>
        </p:nvSpPr>
        <p:spPr>
          <a:xfrm>
            <a:off x="6384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32" name="Textplatzhalter 4"/>
          <p:cNvSpPr>
            <a:spLocks noGrp="1"/>
          </p:cNvSpPr>
          <p:nvPr>
            <p:ph type="body" sz="quarter" idx="39" hasCustomPrompt="1"/>
          </p:nvPr>
        </p:nvSpPr>
        <p:spPr>
          <a:xfrm>
            <a:off x="6384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53" name="Foliennummernplatzhalter 3"/>
          <p:cNvSpPr>
            <a:spLocks noGrp="1"/>
          </p:cNvSpPr>
          <p:nvPr>
            <p:ph type="sldNum" sz="quarter" idx="4"/>
          </p:nvPr>
        </p:nvSpPr>
        <p:spPr>
          <a:xfrm>
            <a:off x="11298418"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cxnSp>
        <p:nvCxnSpPr>
          <p:cNvPr id="25" name="Gerade Verbindung 18"/>
          <p:cNvCxnSpPr/>
          <p:nvPr userDrawn="1"/>
        </p:nvCxnSpPr>
        <p:spPr>
          <a:xfrm>
            <a:off x="425456" y="3429000"/>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26" name="Textfeld 25"/>
          <p:cNvSpPr txBox="1"/>
          <p:nvPr userDrawn="1"/>
        </p:nvSpPr>
        <p:spPr>
          <a:xfrm>
            <a:off x="425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33" name="Textplatzhalter 28"/>
          <p:cNvSpPr>
            <a:spLocks noGrp="1"/>
          </p:cNvSpPr>
          <p:nvPr>
            <p:ph type="body" sz="quarter" idx="24" hasCustomPrompt="1"/>
          </p:nvPr>
        </p:nvSpPr>
        <p:spPr>
          <a:xfrm>
            <a:off x="2353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34" name="Textplatzhalter 28"/>
          <p:cNvSpPr>
            <a:spLocks noGrp="1"/>
          </p:cNvSpPr>
          <p:nvPr>
            <p:ph type="body" sz="quarter" idx="25" hasCustomPrompt="1"/>
          </p:nvPr>
        </p:nvSpPr>
        <p:spPr>
          <a:xfrm>
            <a:off x="1283013" y="3158712"/>
            <a:ext cx="3153993" cy="230832"/>
          </a:xfrm>
          <a:prstGeom prst="rect">
            <a:avLst/>
          </a:prstGeom>
        </p:spPr>
        <p:txBody>
          <a:bodyPr lIns="0" tIns="0" rIns="0" bIns="0">
            <a:noAutofit/>
          </a:bodyPr>
          <a:lstStyle>
            <a:lvl1pPr>
              <a:defRPr sz="1200"/>
            </a:lvl1pPr>
          </a:lstStyle>
          <a:p>
            <a:pPr lvl="0"/>
            <a:r>
              <a:rPr lang="de-DE" dirty="0"/>
              <a:t>&lt;E-Mail&gt;</a:t>
            </a:r>
          </a:p>
        </p:txBody>
      </p:sp>
      <p:sp>
        <p:nvSpPr>
          <p:cNvPr id="35" name="Textfeld 34"/>
          <p:cNvSpPr txBox="1"/>
          <p:nvPr userDrawn="1"/>
        </p:nvSpPr>
        <p:spPr>
          <a:xfrm>
            <a:off x="6384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36" name="Textplatzhalter 28"/>
          <p:cNvSpPr>
            <a:spLocks noGrp="1"/>
          </p:cNvSpPr>
          <p:nvPr>
            <p:ph type="body" sz="quarter" idx="37" hasCustomPrompt="1"/>
          </p:nvPr>
        </p:nvSpPr>
        <p:spPr>
          <a:xfrm>
            <a:off x="8312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37" name="Textplatzhalter 28"/>
          <p:cNvSpPr>
            <a:spLocks noGrp="1"/>
          </p:cNvSpPr>
          <p:nvPr>
            <p:ph type="body" sz="quarter" idx="40" hasCustomPrompt="1"/>
          </p:nvPr>
        </p:nvSpPr>
        <p:spPr>
          <a:xfrm>
            <a:off x="7242013" y="3158712"/>
            <a:ext cx="3153993" cy="230832"/>
          </a:xfrm>
          <a:prstGeom prst="rect">
            <a:avLst/>
          </a:prstGeom>
        </p:spPr>
        <p:txBody>
          <a:bodyPr lIns="0" tIns="0" rIns="0" bIns="0">
            <a:noAutofit/>
          </a:bodyPr>
          <a:lstStyle>
            <a:lvl1pPr>
              <a:defRPr sz="1200"/>
            </a:lvl1pPr>
          </a:lstStyle>
          <a:p>
            <a:pPr lvl="0"/>
            <a:r>
              <a:rPr lang="de-DE" dirty="0"/>
              <a:t>&lt;E-Mail&gt;</a:t>
            </a:r>
          </a:p>
        </p:txBody>
      </p:sp>
    </p:spTree>
    <p:extLst>
      <p:ext uri="{BB962C8B-B14F-4D97-AF65-F5344CB8AC3E}">
        <p14:creationId xmlns:p14="http://schemas.microsoft.com/office/powerpoint/2010/main" val="174610813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2.wmf"/><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5.emf"/><Relationship Id="rId2" Type="http://schemas.openxmlformats.org/officeDocument/2006/relationships/slideLayout" Target="../slideLayouts/slideLayout6.xml"/><Relationship Id="rId16" Type="http://schemas.openxmlformats.org/officeDocument/2006/relationships/oleObject" Target="../embeddings/oleObject3.bin"/><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ags" Target="../tags/tag4.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35138349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2118" y="1589"/>
                        <a:ext cx="2116" cy="1587"/>
                      </a:xfrm>
                      <a:prstGeom prst="rect">
                        <a:avLst/>
                      </a:prstGeom>
                    </p:spPr>
                  </p:pic>
                </p:oleObj>
              </mc:Fallback>
            </mc:AlternateContent>
          </a:graphicData>
        </a:graphic>
      </p:graphicFrame>
      <p:sp>
        <p:nvSpPr>
          <p:cNvPr id="11" name="Textfeld 10"/>
          <p:cNvSpPr txBox="1"/>
          <p:nvPr userDrawn="1"/>
        </p:nvSpPr>
        <p:spPr>
          <a:xfrm>
            <a:off x="427201" y="314326"/>
            <a:ext cx="10266200" cy="347211"/>
          </a:xfrm>
          <a:prstGeom prst="rect">
            <a:avLst/>
          </a:prstGeom>
          <a:noFill/>
        </p:spPr>
        <p:txBody>
          <a:bodyPr wrap="square" lIns="0" tIns="0" rIns="0" bIns="0" rtlCol="0">
            <a:spAutoFit/>
          </a:bodyPr>
          <a:lstStyle/>
          <a:p>
            <a:pPr>
              <a:lnSpc>
                <a:spcPct val="94000"/>
              </a:lnSpc>
              <a:tabLst/>
            </a:pPr>
            <a:r>
              <a:rPr lang="en-US" sz="800" dirty="0">
                <a:solidFill>
                  <a:schemeClr val="tx2"/>
                </a:solidFill>
                <a:latin typeface="+mn-lt"/>
              </a:rPr>
              <a:t>Institute for Machine Tools and Industrial Management</a:t>
            </a:r>
          </a:p>
          <a:p>
            <a:pPr>
              <a:lnSpc>
                <a:spcPct val="94000"/>
              </a:lnSpc>
              <a:tabLst/>
            </a:pPr>
            <a:r>
              <a:rPr lang="de-DE" sz="800" dirty="0">
                <a:solidFill>
                  <a:schemeClr val="tx2"/>
                </a:solidFill>
                <a:latin typeface="+mn-lt"/>
              </a:rPr>
              <a:t>TUM School </a:t>
            </a:r>
            <a:r>
              <a:rPr lang="de-DE" sz="800" dirty="0" err="1">
                <a:solidFill>
                  <a:schemeClr val="tx2"/>
                </a:solidFill>
                <a:latin typeface="+mn-lt"/>
              </a:rPr>
              <a:t>of</a:t>
            </a:r>
            <a:r>
              <a:rPr lang="de-DE" sz="800" baseline="0" dirty="0">
                <a:solidFill>
                  <a:schemeClr val="tx2"/>
                </a:solidFill>
                <a:latin typeface="+mn-lt"/>
              </a:rPr>
              <a:t> Engineering and Design</a:t>
            </a:r>
            <a:endParaRPr lang="de-DE" sz="800" dirty="0">
              <a:solidFill>
                <a:schemeClr val="tx2"/>
              </a:solidFill>
              <a:latin typeface="+mn-lt"/>
            </a:endParaRPr>
          </a:p>
          <a:p>
            <a:pPr>
              <a:lnSpc>
                <a:spcPct val="94000"/>
              </a:lnSpc>
              <a:tabLst/>
            </a:pPr>
            <a:r>
              <a:rPr lang="de-DE" sz="800" dirty="0">
                <a:solidFill>
                  <a:schemeClr val="tx2"/>
                </a:solidFill>
                <a:latin typeface="+mn-lt"/>
              </a:rPr>
              <a:t>Technical University </a:t>
            </a:r>
            <a:r>
              <a:rPr lang="de-DE" sz="800" dirty="0" err="1">
                <a:solidFill>
                  <a:schemeClr val="tx2"/>
                </a:solidFill>
                <a:latin typeface="+mn-lt"/>
              </a:rPr>
              <a:t>of</a:t>
            </a:r>
            <a:r>
              <a:rPr lang="de-DE" sz="800" dirty="0">
                <a:solidFill>
                  <a:schemeClr val="tx2"/>
                </a:solidFill>
                <a:latin typeface="+mn-lt"/>
              </a:rPr>
              <a:t> Munich</a:t>
            </a:r>
          </a:p>
        </p:txBody>
      </p:sp>
      <p:sp>
        <p:nvSpPr>
          <p:cNvPr id="18" name="Foliennummernplatzhalter 17"/>
          <p:cNvSpPr>
            <a:spLocks noGrp="1"/>
          </p:cNvSpPr>
          <p:nvPr>
            <p:ph type="sldNum" sz="quarter" idx="4"/>
          </p:nvPr>
        </p:nvSpPr>
        <p:spPr>
          <a:xfrm>
            <a:off x="11353191" y="6541009"/>
            <a:ext cx="415827" cy="210947"/>
          </a:xfrm>
          <a:prstGeom prst="rect">
            <a:avLst/>
          </a:prstGeom>
        </p:spPr>
        <p:txBody>
          <a:bodyPr vert="horz" lIns="0" tIns="0" rIns="0" bIns="0" rtlCol="0" anchor="ctr"/>
          <a:lstStyle>
            <a:lvl1pPr algn="r">
              <a:defRPr sz="900">
                <a:solidFill>
                  <a:schemeClr val="tx1"/>
                </a:solidFill>
              </a:defRPr>
            </a:lvl1pPr>
          </a:lstStyle>
          <a:p>
            <a:fld id="{836AA3E1-9984-401A-8549-79C579D49C87}" type="slidenum">
              <a:rPr lang="de-DE" smtClean="0"/>
              <a:pPr/>
              <a:t>‹#›</a:t>
            </a:fld>
            <a:endParaRPr lang="de-DE" dirty="0"/>
          </a:p>
        </p:txBody>
      </p:sp>
      <p:pic>
        <p:nvPicPr>
          <p:cNvPr id="6" name="Bild 6" descr="20150416 tum logo blau png final.pn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1160665" y="324685"/>
            <a:ext cx="608352" cy="320400"/>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 id="2147483675" r:id="rId2"/>
    <p:sldLayoutId id="2147483718" r:id="rId3"/>
    <p:sldLayoutId id="2147483720" r:id="rId4"/>
  </p:sldLayoutIdLst>
  <p:hf hdr="0" dt="0"/>
  <p:txStyles>
    <p:titleStyle>
      <a:lvl1pPr algn="l" rtl="0" eaLnBrk="1" fontAlgn="base" hangingPunct="1">
        <a:lnSpc>
          <a:spcPct val="125000"/>
        </a:lnSpc>
        <a:spcBef>
          <a:spcPct val="0"/>
        </a:spcBef>
        <a:spcAft>
          <a:spcPct val="0"/>
        </a:spcAft>
        <a:defRPr lang="de-DE" sz="3000" b="0" kern="1200" smtClean="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lang="de-DE" sz="1600" kern="1200" baseline="0" smtClean="0">
          <a:solidFill>
            <a:srgbClr val="000000"/>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lang="de-DE" sz="1600" kern="120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lang="de-DE" sz="1400" kern="1200" smtClean="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lang="de-DE" sz="1400" kern="1200" smtClean="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lang="de-DE" sz="14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5"/>
            </p:custDataLst>
            <p:extLst>
              <p:ext uri="{D42A27DB-BD31-4B8C-83A1-F6EECF244321}">
                <p14:modId xmlns:p14="http://schemas.microsoft.com/office/powerpoint/2010/main" val="372358279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16" imgW="270" imgH="270" progId="TCLayout.ActiveDocument.1">
                  <p:embed/>
                </p:oleObj>
              </mc:Choice>
              <mc:Fallback>
                <p:oleObj name="think-cell Folie" r:id="rId16" imgW="270" imgH="270" progId="TCLayout.ActiveDocument.1">
                  <p:embed/>
                  <p:pic>
                    <p:nvPicPr>
                      <p:cNvPr id="0" name=""/>
                      <p:cNvPicPr/>
                      <p:nvPr/>
                    </p:nvPicPr>
                    <p:blipFill>
                      <a:blip r:embed="rId17"/>
                      <a:stretch>
                        <a:fillRect/>
                      </a:stretch>
                    </p:blipFill>
                    <p:spPr>
                      <a:xfrm>
                        <a:off x="2118" y="1589"/>
                        <a:ext cx="2116" cy="1587"/>
                      </a:xfrm>
                      <a:prstGeom prst="rect">
                        <a:avLst/>
                      </a:prstGeom>
                    </p:spPr>
                  </p:pic>
                </p:oleObj>
              </mc:Fallback>
            </mc:AlternateContent>
          </a:graphicData>
        </a:graphic>
      </p:graphicFrame>
      <p:sp>
        <p:nvSpPr>
          <p:cNvPr id="4" name="Foliennummernplatzhalter 3"/>
          <p:cNvSpPr>
            <a:spLocks noGrp="1"/>
          </p:cNvSpPr>
          <p:nvPr>
            <p:ph type="sldNum" sz="quarter" idx="4"/>
          </p:nvPr>
        </p:nvSpPr>
        <p:spPr>
          <a:xfrm>
            <a:off x="11307235"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12" name="Textfeld 11"/>
          <p:cNvSpPr txBox="1"/>
          <p:nvPr userDrawn="1"/>
        </p:nvSpPr>
        <p:spPr>
          <a:xfrm>
            <a:off x="432589" y="6575889"/>
            <a:ext cx="5163999" cy="144655"/>
          </a:xfrm>
          <a:prstGeom prst="rect">
            <a:avLst/>
          </a:prstGeom>
          <a:noFill/>
        </p:spPr>
        <p:txBody>
          <a:bodyPr wrap="square" lIns="0" tIns="0" rIns="0" bIns="0" rtlCol="0">
            <a:spAutoFit/>
          </a:bodyPr>
          <a:lstStyle/>
          <a:p>
            <a:pPr algn="l">
              <a:lnSpc>
                <a:spcPct val="114000"/>
              </a:lnSpc>
            </a:pPr>
            <a:r>
              <a:rPr lang="de-DE" sz="900" b="0" i="0" dirty="0">
                <a:solidFill>
                  <a:schemeClr val="tx1"/>
                </a:solidFill>
                <a:latin typeface="+mn-lt"/>
              </a:rPr>
              <a:t>© </a:t>
            </a:r>
            <a:r>
              <a:rPr lang="de-DE" sz="900" b="0" i="1" dirty="0" err="1">
                <a:solidFill>
                  <a:schemeClr val="tx1"/>
                </a:solidFill>
                <a:latin typeface="+mn-lt"/>
              </a:rPr>
              <a:t>iwb</a:t>
            </a:r>
            <a:r>
              <a:rPr lang="de-DE" sz="900" b="0" i="0" baseline="0" dirty="0">
                <a:solidFill>
                  <a:schemeClr val="tx1"/>
                </a:solidFill>
                <a:latin typeface="+mn-lt"/>
              </a:rPr>
              <a:t> – </a:t>
            </a:r>
            <a:r>
              <a:rPr lang="en-US" sz="900" b="0" dirty="0">
                <a:solidFill>
                  <a:schemeClr val="tx1"/>
                </a:solidFill>
                <a:latin typeface="+mn-lt"/>
              </a:rPr>
              <a:t>Institute for Machine Tools and Industrial Management</a:t>
            </a:r>
            <a:endParaRPr lang="de-DE" sz="900" b="0" dirty="0">
              <a:solidFill>
                <a:schemeClr val="tx1"/>
              </a:solidFill>
              <a:latin typeface="+mn-lt"/>
            </a:endParaRPr>
          </a:p>
        </p:txBody>
      </p:sp>
      <p:pic>
        <p:nvPicPr>
          <p:cNvPr id="6" name="Bild 6" descr="20150416 tum logo blau png final.png"/>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11160665" y="324685"/>
            <a:ext cx="608352" cy="320400"/>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722" r:id="rId2"/>
    <p:sldLayoutId id="2147483725" r:id="rId3"/>
    <p:sldLayoutId id="2147483656" r:id="rId4"/>
    <p:sldLayoutId id="2147483714" r:id="rId5"/>
    <p:sldLayoutId id="2147483715" r:id="rId6"/>
    <p:sldLayoutId id="2147483727" r:id="rId7"/>
    <p:sldLayoutId id="2147483733" r:id="rId8"/>
    <p:sldLayoutId id="2147483728" r:id="rId9"/>
    <p:sldLayoutId id="2147483730" r:id="rId10"/>
    <p:sldLayoutId id="2147483731" r:id="rId11"/>
    <p:sldLayoutId id="2147483732" r:id="rId12"/>
    <p:sldLayoutId id="2147483723" r:id="rId1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tags" Target="../tags/tag25.xml"/><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0.xml"/><Relationship Id="rId7" Type="http://schemas.openxmlformats.org/officeDocument/2006/relationships/slideLayout" Target="../slideLayouts/slideLayout6.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customXml" Target="../ink/ink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9"/>
          <p:cNvSpPr>
            <a:spLocks noGrp="1"/>
          </p:cNvSpPr>
          <p:nvPr>
            <p:ph idx="10"/>
          </p:nvPr>
        </p:nvSpPr>
        <p:spPr/>
        <p:txBody>
          <a:bodyPr/>
          <a:lstStyle/>
          <a:p>
            <a:pPr>
              <a:tabLst>
                <a:tab pos="1435100" algn="ctr"/>
              </a:tabLst>
            </a:pPr>
            <a:r>
              <a:rPr lang="en-US" dirty="0"/>
              <a:t>Submitted by:    Jan Nalivaika</a:t>
            </a:r>
            <a:br>
              <a:rPr lang="en-US" dirty="0"/>
            </a:br>
            <a:r>
              <a:rPr lang="en-US" dirty="0"/>
              <a:t>Supervised by:</a:t>
            </a:r>
          </a:p>
          <a:p>
            <a:pPr>
              <a:tabLst>
                <a:tab pos="1435100" algn="ctr"/>
              </a:tabLst>
            </a:pPr>
            <a:endParaRPr lang="en-US" dirty="0"/>
          </a:p>
          <a:p>
            <a:pPr>
              <a:tabLst>
                <a:tab pos="1435100" algn="ctr"/>
              </a:tabLst>
            </a:pPr>
            <a:endParaRPr lang="en-US" dirty="0"/>
          </a:p>
          <a:p>
            <a:r>
              <a:rPr lang="en-US" dirty="0" err="1"/>
              <a:t>Garching</a:t>
            </a:r>
            <a:r>
              <a:rPr lang="en-US" dirty="0"/>
              <a:t> 04.03.2024</a:t>
            </a:r>
          </a:p>
          <a:p>
            <a:endParaRPr lang="en-US" dirty="0"/>
          </a:p>
        </p:txBody>
      </p:sp>
      <p:sp>
        <p:nvSpPr>
          <p:cNvPr id="9" name="Titel 8"/>
          <p:cNvSpPr>
            <a:spLocks noGrp="1"/>
          </p:cNvSpPr>
          <p:nvPr>
            <p:ph type="title"/>
          </p:nvPr>
        </p:nvSpPr>
        <p:spPr>
          <a:xfrm>
            <a:off x="425454" y="994335"/>
            <a:ext cx="11345332" cy="820738"/>
          </a:xfrm>
        </p:spPr>
        <p:txBody>
          <a:bodyPr/>
          <a:lstStyle/>
          <a:p>
            <a:r>
              <a:rPr lang="en-US" dirty="0"/>
              <a:t>Methodical Approach for Analyzing Process Variables and Optimizing Boundary Conditions in Multi-Axis Robot Programs</a:t>
            </a:r>
          </a:p>
        </p:txBody>
      </p:sp>
      <p:sp>
        <p:nvSpPr>
          <p:cNvPr id="11" name="Textplatzhalter 10"/>
          <p:cNvSpPr>
            <a:spLocks noGrp="1"/>
          </p:cNvSpPr>
          <p:nvPr>
            <p:ph type="body" sz="quarter" idx="11"/>
          </p:nvPr>
        </p:nvSpPr>
        <p:spPr/>
        <p:txBody>
          <a:bodyPr/>
          <a:lstStyle/>
          <a:p>
            <a:r>
              <a:rPr lang="en-US" dirty="0"/>
              <a:t>Master-Thesis Presentation</a:t>
            </a:r>
          </a:p>
        </p:txBody>
      </p:sp>
      <p:sp>
        <p:nvSpPr>
          <p:cNvPr id="3" name="TextBox 2">
            <a:extLst>
              <a:ext uri="{FF2B5EF4-FFF2-40B4-BE49-F238E27FC236}">
                <a16:creationId xmlns:a16="http://schemas.microsoft.com/office/drawing/2014/main" id="{93A3FCC3-22CD-02CE-FED4-05428F923C0D}"/>
              </a:ext>
            </a:extLst>
          </p:cNvPr>
          <p:cNvSpPr txBox="1"/>
          <p:nvPr/>
        </p:nvSpPr>
        <p:spPr>
          <a:xfrm>
            <a:off x="1805331" y="3227262"/>
            <a:ext cx="2850509" cy="584775"/>
          </a:xfrm>
          <a:prstGeom prst="rect">
            <a:avLst/>
          </a:prstGeom>
          <a:noFill/>
        </p:spPr>
        <p:txBody>
          <a:bodyPr wrap="square">
            <a:spAutoFit/>
          </a:bodyPr>
          <a:lstStyle/>
          <a:p>
            <a:pPr>
              <a:tabLst>
                <a:tab pos="1435100" algn="ctr"/>
              </a:tabLst>
            </a:pPr>
            <a:r>
              <a:rPr lang="en-US" sz="1600" dirty="0"/>
              <a:t>Ludwig Siebert (TUM-</a:t>
            </a:r>
            <a:r>
              <a:rPr lang="en-US" sz="1600" dirty="0" err="1"/>
              <a:t>iwb</a:t>
            </a:r>
            <a:r>
              <a:rPr lang="en-US" sz="1600" dirty="0"/>
              <a:t>)</a:t>
            </a:r>
          </a:p>
          <a:p>
            <a:pPr>
              <a:tabLst>
                <a:tab pos="1435100" algn="ctr"/>
              </a:tabLst>
            </a:pPr>
            <a:r>
              <a:rPr lang="en-US" sz="1600" dirty="0"/>
              <a:t>Marius Breuer  (Siemens AG)</a:t>
            </a:r>
          </a:p>
        </p:txBody>
      </p:sp>
    </p:spTree>
    <p:extLst>
      <p:ext uri="{BB962C8B-B14F-4D97-AF65-F5344CB8AC3E}">
        <p14:creationId xmlns:p14="http://schemas.microsoft.com/office/powerpoint/2010/main" val="560187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Boundary Condition Optimization</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10</a:t>
            </a:fld>
            <a:endParaRPr lang="de-DE" dirty="0"/>
          </a:p>
        </p:txBody>
      </p:sp>
      <p:pic>
        <p:nvPicPr>
          <p:cNvPr id="12" name="Picture 11" descr="A diagram of a system&#10;&#10;Description automatically generated">
            <a:extLst>
              <a:ext uri="{FF2B5EF4-FFF2-40B4-BE49-F238E27FC236}">
                <a16:creationId xmlns:a16="http://schemas.microsoft.com/office/drawing/2014/main" id="{E00E49D7-91C8-F032-E760-4C9C16A01B42}"/>
              </a:ext>
            </a:extLst>
          </p:cNvPr>
          <p:cNvPicPr>
            <a:picLocks noChangeAspect="1"/>
          </p:cNvPicPr>
          <p:nvPr/>
        </p:nvPicPr>
        <p:blipFill>
          <a:blip r:embed="rId3"/>
          <a:stretch>
            <a:fillRect/>
          </a:stretch>
        </p:blipFill>
        <p:spPr>
          <a:xfrm>
            <a:off x="2105000" y="2780928"/>
            <a:ext cx="9193421" cy="2501028"/>
          </a:xfrm>
          <a:prstGeom prst="rect">
            <a:avLst/>
          </a:prstGeom>
        </p:spPr>
      </p:pic>
    </p:spTree>
    <p:extLst>
      <p:ext uri="{BB962C8B-B14F-4D97-AF65-F5344CB8AC3E}">
        <p14:creationId xmlns:p14="http://schemas.microsoft.com/office/powerpoint/2010/main" val="507374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Modeled Robot and Analyzed Toolpath </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11</a:t>
            </a:fld>
            <a:endParaRPr lang="de-DE" dirty="0"/>
          </a:p>
        </p:txBody>
      </p:sp>
      <p:pic>
        <p:nvPicPr>
          <p:cNvPr id="6" name="Picture 5" descr="A graph of a graph of a graph&#10;&#10;Description automatically generated with medium confidence">
            <a:extLst>
              <a:ext uri="{FF2B5EF4-FFF2-40B4-BE49-F238E27FC236}">
                <a16:creationId xmlns:a16="http://schemas.microsoft.com/office/drawing/2014/main" id="{09CFD339-AA0A-44E6-ECD6-8D19DC716407}"/>
              </a:ext>
            </a:extLst>
          </p:cNvPr>
          <p:cNvPicPr>
            <a:picLocks noChangeAspect="1"/>
          </p:cNvPicPr>
          <p:nvPr/>
        </p:nvPicPr>
        <p:blipFill>
          <a:blip r:embed="rId2"/>
          <a:stretch>
            <a:fillRect/>
          </a:stretch>
        </p:blipFill>
        <p:spPr>
          <a:xfrm>
            <a:off x="567532" y="2195490"/>
            <a:ext cx="5544616" cy="3996413"/>
          </a:xfrm>
          <a:prstGeom prst="rect">
            <a:avLst/>
          </a:prstGeom>
        </p:spPr>
      </p:pic>
      <p:pic>
        <p:nvPicPr>
          <p:cNvPr id="8" name="Picture 7" descr="A graph of a spiraling line&#10;&#10;Description automatically generated with medium confidence">
            <a:extLst>
              <a:ext uri="{FF2B5EF4-FFF2-40B4-BE49-F238E27FC236}">
                <a16:creationId xmlns:a16="http://schemas.microsoft.com/office/drawing/2014/main" id="{98B87FFC-725D-F716-2568-A75BF7DF0EE3}"/>
              </a:ext>
            </a:extLst>
          </p:cNvPr>
          <p:cNvPicPr>
            <a:picLocks noChangeAspect="1"/>
          </p:cNvPicPr>
          <p:nvPr/>
        </p:nvPicPr>
        <p:blipFill>
          <a:blip r:embed="rId3"/>
          <a:stretch>
            <a:fillRect/>
          </a:stretch>
        </p:blipFill>
        <p:spPr>
          <a:xfrm>
            <a:off x="7010351" y="2308189"/>
            <a:ext cx="4280802" cy="3771016"/>
          </a:xfrm>
          <a:prstGeom prst="rect">
            <a:avLst/>
          </a:prstGeom>
        </p:spPr>
      </p:pic>
    </p:spTree>
    <p:extLst>
      <p:ext uri="{BB962C8B-B14F-4D97-AF65-F5344CB8AC3E}">
        <p14:creationId xmlns:p14="http://schemas.microsoft.com/office/powerpoint/2010/main" val="911007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8C02-5847-27F4-6ACF-92E4D6031B9D}"/>
              </a:ext>
            </a:extLst>
          </p:cNvPr>
          <p:cNvSpPr>
            <a:spLocks noGrp="1"/>
          </p:cNvSpPr>
          <p:nvPr>
            <p:ph type="title"/>
          </p:nvPr>
        </p:nvSpPr>
        <p:spPr/>
        <p:txBody>
          <a:bodyPr/>
          <a:lstStyle/>
          <a:p>
            <a:r>
              <a:rPr lang="en-US" dirty="0"/>
              <a:t>Traversing the Toolpath</a:t>
            </a:r>
            <a:endParaRPr lang="en-DE" dirty="0"/>
          </a:p>
        </p:txBody>
      </p:sp>
      <p:sp>
        <p:nvSpPr>
          <p:cNvPr id="3" name="Text Placeholder 2">
            <a:extLst>
              <a:ext uri="{FF2B5EF4-FFF2-40B4-BE49-F238E27FC236}">
                <a16:creationId xmlns:a16="http://schemas.microsoft.com/office/drawing/2014/main" id="{D0759F61-E34D-90C3-D2DC-C76A1F41911D}"/>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5F34F692-FCDE-B5F8-5F5B-02282A1DF08C}"/>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12</a:t>
            </a:fld>
            <a:endParaRPr lang="de-DE" dirty="0"/>
          </a:p>
        </p:txBody>
      </p:sp>
      <p:pic>
        <p:nvPicPr>
          <p:cNvPr id="6" name="Picture 5" descr="A graph of a graph of a function&#10;&#10;Description automatically generated with medium confidence">
            <a:extLst>
              <a:ext uri="{FF2B5EF4-FFF2-40B4-BE49-F238E27FC236}">
                <a16:creationId xmlns:a16="http://schemas.microsoft.com/office/drawing/2014/main" id="{27E14D2E-BDE8-2A0C-E4D4-236BDB021AD9}"/>
              </a:ext>
            </a:extLst>
          </p:cNvPr>
          <p:cNvPicPr>
            <a:picLocks noChangeAspect="1"/>
          </p:cNvPicPr>
          <p:nvPr/>
        </p:nvPicPr>
        <p:blipFill rotWithShape="1">
          <a:blip r:embed="rId2"/>
          <a:srcRect t="12201" b="13251"/>
          <a:stretch/>
        </p:blipFill>
        <p:spPr>
          <a:xfrm>
            <a:off x="2927648" y="1633074"/>
            <a:ext cx="6696744" cy="4783601"/>
          </a:xfrm>
          <a:prstGeom prst="rect">
            <a:avLst/>
          </a:prstGeom>
        </p:spPr>
      </p:pic>
      <p:sp>
        <p:nvSpPr>
          <p:cNvPr id="7" name="TextBox 6">
            <a:extLst>
              <a:ext uri="{FF2B5EF4-FFF2-40B4-BE49-F238E27FC236}">
                <a16:creationId xmlns:a16="http://schemas.microsoft.com/office/drawing/2014/main" id="{4A19A62B-F720-AA1A-7A85-01FAD235B4DA}"/>
              </a:ext>
            </a:extLst>
          </p:cNvPr>
          <p:cNvSpPr txBox="1"/>
          <p:nvPr/>
        </p:nvSpPr>
        <p:spPr>
          <a:xfrm>
            <a:off x="2927648" y="1806937"/>
            <a:ext cx="3240360" cy="257250"/>
          </a:xfrm>
          <a:prstGeom prst="rect">
            <a:avLst/>
          </a:prstGeom>
          <a:noFill/>
        </p:spPr>
        <p:txBody>
          <a:bodyPr wrap="square" lIns="0" tIns="0" rIns="0" bIns="0" rtlCol="0">
            <a:spAutoFit/>
          </a:bodyPr>
          <a:lstStyle/>
          <a:p>
            <a:pPr>
              <a:lnSpc>
                <a:spcPct val="114000"/>
              </a:lnSpc>
            </a:pPr>
            <a:r>
              <a:rPr lang="en-US" sz="1600" b="1" dirty="0">
                <a:solidFill>
                  <a:srgbClr val="FF0000"/>
                </a:solidFill>
                <a:latin typeface="+mn-lt"/>
              </a:rPr>
              <a:t>THIS IS A VIDEO</a:t>
            </a:r>
            <a:endParaRPr lang="en-DE" sz="1600" b="1" dirty="0" err="1">
              <a:solidFill>
                <a:srgbClr val="FF0000"/>
              </a:solidFill>
              <a:latin typeface="+mn-lt"/>
            </a:endParaRPr>
          </a:p>
        </p:txBody>
      </p:sp>
    </p:spTree>
    <p:extLst>
      <p:ext uri="{BB962C8B-B14F-4D97-AF65-F5344CB8AC3E}">
        <p14:creationId xmlns:p14="http://schemas.microsoft.com/office/powerpoint/2010/main" val="155099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Extracting Joint Positions</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13</a:t>
            </a:fld>
            <a:endParaRPr lang="de-DE" dirty="0"/>
          </a:p>
        </p:txBody>
      </p:sp>
      <p:pic>
        <p:nvPicPr>
          <p:cNvPr id="7" name="Picture 6" descr="A graph of a graph of a graph&#10;&#10;Description automatically generated with medium confidence">
            <a:extLst>
              <a:ext uri="{FF2B5EF4-FFF2-40B4-BE49-F238E27FC236}">
                <a16:creationId xmlns:a16="http://schemas.microsoft.com/office/drawing/2014/main" id="{B6664B40-18E1-4A2A-BE04-C778265F0340}"/>
              </a:ext>
            </a:extLst>
          </p:cNvPr>
          <p:cNvPicPr>
            <a:picLocks noChangeAspect="1"/>
          </p:cNvPicPr>
          <p:nvPr/>
        </p:nvPicPr>
        <p:blipFill>
          <a:blip r:embed="rId2"/>
          <a:stretch>
            <a:fillRect/>
          </a:stretch>
        </p:blipFill>
        <p:spPr>
          <a:xfrm>
            <a:off x="451558" y="2055721"/>
            <a:ext cx="5467312" cy="4061146"/>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48BC3D04-43F8-874A-3005-0122A084A23A}"/>
              </a:ext>
            </a:extLst>
          </p:cNvPr>
          <p:cNvPicPr>
            <a:picLocks noChangeAspect="1"/>
          </p:cNvPicPr>
          <p:nvPr/>
        </p:nvPicPr>
        <p:blipFill>
          <a:blip r:embed="rId3"/>
          <a:stretch>
            <a:fillRect/>
          </a:stretch>
        </p:blipFill>
        <p:spPr>
          <a:xfrm>
            <a:off x="6444967" y="4041328"/>
            <a:ext cx="5295475" cy="2340000"/>
          </a:xfrm>
          <a:prstGeom prst="rect">
            <a:avLst/>
          </a:prstGeom>
        </p:spPr>
      </p:pic>
      <p:sp>
        <p:nvSpPr>
          <p:cNvPr id="11" name="Rectangle 10">
            <a:extLst>
              <a:ext uri="{FF2B5EF4-FFF2-40B4-BE49-F238E27FC236}">
                <a16:creationId xmlns:a16="http://schemas.microsoft.com/office/drawing/2014/main" id="{C186EF51-F12E-BE7F-B5DA-21A39F2D8AC5}"/>
              </a:ext>
            </a:extLst>
          </p:cNvPr>
          <p:cNvSpPr/>
          <p:nvPr/>
        </p:nvSpPr>
        <p:spPr>
          <a:xfrm>
            <a:off x="10200456" y="4005064"/>
            <a:ext cx="1362894" cy="47883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pic>
        <p:nvPicPr>
          <p:cNvPr id="10" name="Picture 9" descr="A graph of different colored lines&#10;&#10;Description automatically generated">
            <a:extLst>
              <a:ext uri="{FF2B5EF4-FFF2-40B4-BE49-F238E27FC236}">
                <a16:creationId xmlns:a16="http://schemas.microsoft.com/office/drawing/2014/main" id="{0905E53D-88B8-0AF3-0983-C7C00559A786}"/>
              </a:ext>
            </a:extLst>
          </p:cNvPr>
          <p:cNvPicPr>
            <a:picLocks noChangeAspect="1"/>
          </p:cNvPicPr>
          <p:nvPr/>
        </p:nvPicPr>
        <p:blipFill>
          <a:blip r:embed="rId4"/>
          <a:stretch>
            <a:fillRect/>
          </a:stretch>
        </p:blipFill>
        <p:spPr>
          <a:xfrm>
            <a:off x="6444967" y="1881088"/>
            <a:ext cx="5295475" cy="2340000"/>
          </a:xfrm>
          <a:prstGeom prst="rect">
            <a:avLst/>
          </a:prstGeom>
        </p:spPr>
      </p:pic>
    </p:spTree>
    <p:extLst>
      <p:ext uri="{BB962C8B-B14F-4D97-AF65-F5344CB8AC3E}">
        <p14:creationId xmlns:p14="http://schemas.microsoft.com/office/powerpoint/2010/main" val="124377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Local and Global Score</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14</a:t>
            </a:fld>
            <a:endParaRPr lang="de-DE" dirty="0"/>
          </a:p>
        </p:txBody>
      </p:sp>
      <p:pic>
        <p:nvPicPr>
          <p:cNvPr id="8" name="Picture 7" descr="A graph of colored dots&#10;&#10;Description automatically generated with medium confidence">
            <a:extLst>
              <a:ext uri="{FF2B5EF4-FFF2-40B4-BE49-F238E27FC236}">
                <a16:creationId xmlns:a16="http://schemas.microsoft.com/office/drawing/2014/main" id="{54967058-9FAA-CF36-4AB4-17299D8948AF}"/>
              </a:ext>
            </a:extLst>
          </p:cNvPr>
          <p:cNvPicPr>
            <a:picLocks noChangeAspect="1"/>
          </p:cNvPicPr>
          <p:nvPr/>
        </p:nvPicPr>
        <p:blipFill rotWithShape="1">
          <a:blip r:embed="rId2"/>
          <a:srcRect t="18045"/>
          <a:stretch/>
        </p:blipFill>
        <p:spPr>
          <a:xfrm>
            <a:off x="911424" y="2492119"/>
            <a:ext cx="9977123" cy="3992126"/>
          </a:xfrm>
          <a:prstGeom prst="rect">
            <a:avLst/>
          </a:prstGeom>
        </p:spPr>
      </p:pic>
      <p:pic>
        <p:nvPicPr>
          <p:cNvPr id="11" name="Picture 10" descr="A graph of colored dots&#10;&#10;Description automatically generated with medium confidence">
            <a:extLst>
              <a:ext uri="{FF2B5EF4-FFF2-40B4-BE49-F238E27FC236}">
                <a16:creationId xmlns:a16="http://schemas.microsoft.com/office/drawing/2014/main" id="{CF69298F-C670-3C7B-3D0A-F56E5711DB5C}"/>
              </a:ext>
            </a:extLst>
          </p:cNvPr>
          <p:cNvPicPr>
            <a:picLocks noChangeAspect="1"/>
          </p:cNvPicPr>
          <p:nvPr/>
        </p:nvPicPr>
        <p:blipFill rotWithShape="1">
          <a:blip r:embed="rId2"/>
          <a:srcRect l="47066" t="729" b="83003"/>
          <a:stretch/>
        </p:blipFill>
        <p:spPr>
          <a:xfrm>
            <a:off x="7824192" y="1808163"/>
            <a:ext cx="4149744" cy="622670"/>
          </a:xfrm>
          <a:prstGeom prst="rect">
            <a:avLst/>
          </a:prstGeom>
        </p:spPr>
      </p:pic>
    </p:spTree>
    <p:extLst>
      <p:ext uri="{BB962C8B-B14F-4D97-AF65-F5344CB8AC3E}">
        <p14:creationId xmlns:p14="http://schemas.microsoft.com/office/powerpoint/2010/main" val="2647608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graph&#10;&#10;Description automatically generated">
            <a:extLst>
              <a:ext uri="{FF2B5EF4-FFF2-40B4-BE49-F238E27FC236}">
                <a16:creationId xmlns:a16="http://schemas.microsoft.com/office/drawing/2014/main" id="{B8390F37-4D7E-267D-EE09-E580BD777429}"/>
              </a:ext>
            </a:extLst>
          </p:cNvPr>
          <p:cNvPicPr>
            <a:picLocks noChangeAspect="1"/>
          </p:cNvPicPr>
          <p:nvPr/>
        </p:nvPicPr>
        <p:blipFill>
          <a:blip r:embed="rId2"/>
          <a:stretch>
            <a:fillRect/>
          </a:stretch>
        </p:blipFill>
        <p:spPr>
          <a:xfrm>
            <a:off x="6600056" y="1639276"/>
            <a:ext cx="4814048" cy="4875265"/>
          </a:xfrm>
          <a:prstGeom prst="rect">
            <a:avLst/>
          </a:prstGeom>
        </p:spPr>
      </p:pic>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a:xfrm>
            <a:off x="425455" y="343459"/>
            <a:ext cx="9702993" cy="738664"/>
          </a:xfrm>
        </p:spPr>
        <p:txBody>
          <a:bodyPr/>
          <a:lstStyle/>
          <a:p>
            <a:r>
              <a:rPr lang="en-US" dirty="0"/>
              <a:t>Addition of a Second Redundant </a:t>
            </a:r>
            <a:r>
              <a:rPr lang="en-US" dirty="0" err="1"/>
              <a:t>DoF</a:t>
            </a:r>
            <a:r>
              <a:rPr lang="en-US" dirty="0"/>
              <a:t> in Form of a Rotary-Tilt-Table</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15</a:t>
            </a:fld>
            <a:endParaRPr lang="de-DE" dirty="0"/>
          </a:p>
        </p:txBody>
      </p:sp>
      <p:sp>
        <p:nvSpPr>
          <p:cNvPr id="13" name="TextBox 12">
            <a:extLst>
              <a:ext uri="{FF2B5EF4-FFF2-40B4-BE49-F238E27FC236}">
                <a16:creationId xmlns:a16="http://schemas.microsoft.com/office/drawing/2014/main" id="{C5C992E2-4710-D04F-C349-A283360572FB}"/>
              </a:ext>
            </a:extLst>
          </p:cNvPr>
          <p:cNvSpPr txBox="1"/>
          <p:nvPr/>
        </p:nvSpPr>
        <p:spPr>
          <a:xfrm>
            <a:off x="674516" y="1916832"/>
            <a:ext cx="4752791" cy="470642"/>
          </a:xfrm>
          <a:prstGeom prst="rect">
            <a:avLst/>
          </a:prstGeom>
          <a:noFill/>
        </p:spPr>
        <p:txBody>
          <a:bodyPr wrap="square" lIns="0" tIns="0" rIns="0" bIns="0" rtlCol="0">
            <a:spAutoFit/>
          </a:bodyPr>
          <a:lstStyle/>
          <a:p>
            <a:pPr>
              <a:lnSpc>
                <a:spcPct val="114000"/>
              </a:lnSpc>
            </a:pPr>
            <a:r>
              <a:rPr lang="en-US" sz="1400" dirty="0">
                <a:latin typeface="+mn-lt"/>
              </a:rPr>
              <a:t>Two redundant </a:t>
            </a:r>
            <a:r>
              <a:rPr lang="en-US" sz="1400" dirty="0" err="1">
                <a:latin typeface="+mn-lt"/>
              </a:rPr>
              <a:t>DoFs</a:t>
            </a:r>
            <a:r>
              <a:rPr lang="en-US" sz="1400" dirty="0">
                <a:latin typeface="+mn-lt"/>
              </a:rPr>
              <a:t>: 	1) Rotation C (tool symmetry axis)</a:t>
            </a:r>
          </a:p>
          <a:p>
            <a:pPr>
              <a:lnSpc>
                <a:spcPct val="114000"/>
              </a:lnSpc>
            </a:pPr>
            <a:r>
              <a:rPr lang="en-US" sz="1400" dirty="0">
                <a:latin typeface="+mn-lt"/>
              </a:rPr>
              <a:t>		2) Tilting of the base-plate</a:t>
            </a:r>
            <a:endParaRPr lang="en-DE" sz="1400" dirty="0" err="1">
              <a:latin typeface="+mn-lt"/>
            </a:endParaRPr>
          </a:p>
        </p:txBody>
      </p:sp>
      <p:pic>
        <p:nvPicPr>
          <p:cNvPr id="16" name="Picture 15" descr="A graph of a spiraling line&#10;&#10;Description automatically generated with medium confidence">
            <a:extLst>
              <a:ext uri="{FF2B5EF4-FFF2-40B4-BE49-F238E27FC236}">
                <a16:creationId xmlns:a16="http://schemas.microsoft.com/office/drawing/2014/main" id="{0E6C1076-FCB4-FF54-5E73-408720A42A15}"/>
              </a:ext>
            </a:extLst>
          </p:cNvPr>
          <p:cNvPicPr>
            <a:picLocks noChangeAspect="1"/>
          </p:cNvPicPr>
          <p:nvPr/>
        </p:nvPicPr>
        <p:blipFill rotWithShape="1">
          <a:blip r:embed="rId3"/>
          <a:srcRect l="9853" t="13250" b="16806"/>
          <a:stretch/>
        </p:blipFill>
        <p:spPr>
          <a:xfrm>
            <a:off x="1055440" y="2636912"/>
            <a:ext cx="4696824" cy="3572830"/>
          </a:xfrm>
          <a:prstGeom prst="rect">
            <a:avLst/>
          </a:prstGeom>
        </p:spPr>
      </p:pic>
      <p:sp>
        <p:nvSpPr>
          <p:cNvPr id="17" name="TextBox 16">
            <a:extLst>
              <a:ext uri="{FF2B5EF4-FFF2-40B4-BE49-F238E27FC236}">
                <a16:creationId xmlns:a16="http://schemas.microsoft.com/office/drawing/2014/main" id="{6CE7C712-FA21-1D2E-76C8-3E54C76D0754}"/>
              </a:ext>
            </a:extLst>
          </p:cNvPr>
          <p:cNvSpPr txBox="1"/>
          <p:nvPr/>
        </p:nvSpPr>
        <p:spPr>
          <a:xfrm>
            <a:off x="1183136" y="2636440"/>
            <a:ext cx="3240360" cy="257250"/>
          </a:xfrm>
          <a:prstGeom prst="rect">
            <a:avLst/>
          </a:prstGeom>
          <a:noFill/>
        </p:spPr>
        <p:txBody>
          <a:bodyPr wrap="square" lIns="0" tIns="0" rIns="0" bIns="0" rtlCol="0">
            <a:spAutoFit/>
          </a:bodyPr>
          <a:lstStyle/>
          <a:p>
            <a:pPr>
              <a:lnSpc>
                <a:spcPct val="114000"/>
              </a:lnSpc>
            </a:pPr>
            <a:r>
              <a:rPr lang="en-US" sz="1600" b="1" dirty="0">
                <a:solidFill>
                  <a:srgbClr val="FF0000"/>
                </a:solidFill>
                <a:latin typeface="+mn-lt"/>
              </a:rPr>
              <a:t>THIS IS A VIDEO</a:t>
            </a:r>
            <a:endParaRPr lang="en-DE" sz="1600" b="1" dirty="0" err="1">
              <a:solidFill>
                <a:srgbClr val="FF0000"/>
              </a:solidFill>
              <a:latin typeface="+mn-lt"/>
            </a:endParaRPr>
          </a:p>
        </p:txBody>
      </p:sp>
    </p:spTree>
    <p:extLst>
      <p:ext uri="{BB962C8B-B14F-4D97-AF65-F5344CB8AC3E}">
        <p14:creationId xmlns:p14="http://schemas.microsoft.com/office/powerpoint/2010/main" val="3836070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graph&#10;&#10;Description automatically generated">
            <a:extLst>
              <a:ext uri="{FF2B5EF4-FFF2-40B4-BE49-F238E27FC236}">
                <a16:creationId xmlns:a16="http://schemas.microsoft.com/office/drawing/2014/main" id="{D3E253BC-083B-050F-B0B6-2F614FBB2172}"/>
              </a:ext>
            </a:extLst>
          </p:cNvPr>
          <p:cNvPicPr>
            <a:picLocks noChangeAspect="1"/>
          </p:cNvPicPr>
          <p:nvPr/>
        </p:nvPicPr>
        <p:blipFill>
          <a:blip r:embed="rId3"/>
          <a:stretch>
            <a:fillRect/>
          </a:stretch>
        </p:blipFill>
        <p:spPr>
          <a:xfrm>
            <a:off x="551384" y="1076046"/>
            <a:ext cx="5040560" cy="5340629"/>
          </a:xfrm>
          <a:prstGeom prst="rect">
            <a:avLst/>
          </a:prstGeom>
        </p:spPr>
      </p:pic>
      <p:sp>
        <p:nvSpPr>
          <p:cNvPr id="2" name="Title 1">
            <a:extLst>
              <a:ext uri="{FF2B5EF4-FFF2-40B4-BE49-F238E27FC236}">
                <a16:creationId xmlns:a16="http://schemas.microsoft.com/office/drawing/2014/main" id="{ADA32E96-1A84-F292-0E5B-85FA60530C68}"/>
              </a:ext>
            </a:extLst>
          </p:cNvPr>
          <p:cNvSpPr>
            <a:spLocks noGrp="1"/>
          </p:cNvSpPr>
          <p:nvPr>
            <p:ph type="title"/>
          </p:nvPr>
        </p:nvSpPr>
        <p:spPr/>
        <p:txBody>
          <a:bodyPr/>
          <a:lstStyle/>
          <a:p>
            <a:r>
              <a:rPr lang="en-US" dirty="0"/>
              <a:t>Visualization of the PSO-Algorithm </a:t>
            </a:r>
            <a:endParaRPr lang="en-DE" dirty="0"/>
          </a:p>
        </p:txBody>
      </p:sp>
      <p:sp>
        <p:nvSpPr>
          <p:cNvPr id="3" name="Text Placeholder 2">
            <a:extLst>
              <a:ext uri="{FF2B5EF4-FFF2-40B4-BE49-F238E27FC236}">
                <a16:creationId xmlns:a16="http://schemas.microsoft.com/office/drawing/2014/main" id="{2BD3EB61-80A4-DE99-CB99-F8F748784659}"/>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75A2919-5811-F2D8-BCEA-742A83795F74}"/>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16</a:t>
            </a:fld>
            <a:endParaRPr lang="de-DE" dirty="0"/>
          </a:p>
        </p:txBody>
      </p:sp>
      <p:pic>
        <p:nvPicPr>
          <p:cNvPr id="10" name="Picture 9" descr="A screen shot of a graph&#10;&#10;Description automatically generated">
            <a:extLst>
              <a:ext uri="{FF2B5EF4-FFF2-40B4-BE49-F238E27FC236}">
                <a16:creationId xmlns:a16="http://schemas.microsoft.com/office/drawing/2014/main" id="{14D17FE3-327C-183F-F32B-913ED2A63711}"/>
              </a:ext>
            </a:extLst>
          </p:cNvPr>
          <p:cNvPicPr>
            <a:picLocks noChangeAspect="1"/>
          </p:cNvPicPr>
          <p:nvPr/>
        </p:nvPicPr>
        <p:blipFill>
          <a:blip r:embed="rId4"/>
          <a:stretch>
            <a:fillRect/>
          </a:stretch>
        </p:blipFill>
        <p:spPr>
          <a:xfrm>
            <a:off x="6353776" y="1076046"/>
            <a:ext cx="5082311" cy="5384866"/>
          </a:xfrm>
          <a:prstGeom prst="rect">
            <a:avLst/>
          </a:prstGeom>
        </p:spPr>
      </p:pic>
      <p:sp>
        <p:nvSpPr>
          <p:cNvPr id="7" name="TextBox 6">
            <a:extLst>
              <a:ext uri="{FF2B5EF4-FFF2-40B4-BE49-F238E27FC236}">
                <a16:creationId xmlns:a16="http://schemas.microsoft.com/office/drawing/2014/main" id="{EDC4F436-86DA-F537-96B8-1039785F641D}"/>
              </a:ext>
            </a:extLst>
          </p:cNvPr>
          <p:cNvSpPr txBox="1"/>
          <p:nvPr/>
        </p:nvSpPr>
        <p:spPr>
          <a:xfrm>
            <a:off x="6888088" y="1808163"/>
            <a:ext cx="3240360" cy="257250"/>
          </a:xfrm>
          <a:prstGeom prst="rect">
            <a:avLst/>
          </a:prstGeom>
          <a:noFill/>
        </p:spPr>
        <p:txBody>
          <a:bodyPr wrap="square" lIns="0" tIns="0" rIns="0" bIns="0" rtlCol="0">
            <a:spAutoFit/>
          </a:bodyPr>
          <a:lstStyle/>
          <a:p>
            <a:pPr>
              <a:lnSpc>
                <a:spcPct val="114000"/>
              </a:lnSpc>
            </a:pPr>
            <a:r>
              <a:rPr lang="en-US" sz="1600" b="1" dirty="0">
                <a:solidFill>
                  <a:srgbClr val="FF0000"/>
                </a:solidFill>
                <a:latin typeface="+mn-lt"/>
              </a:rPr>
              <a:t>THIS IS A VIDEO</a:t>
            </a:r>
            <a:endParaRPr lang="en-DE" sz="1600" b="1" dirty="0" err="1">
              <a:solidFill>
                <a:srgbClr val="FF0000"/>
              </a:solidFill>
              <a:latin typeface="+mn-lt"/>
            </a:endParaRPr>
          </a:p>
        </p:txBody>
      </p:sp>
      <p:sp>
        <p:nvSpPr>
          <p:cNvPr id="8" name="TextBox 7">
            <a:extLst>
              <a:ext uri="{FF2B5EF4-FFF2-40B4-BE49-F238E27FC236}">
                <a16:creationId xmlns:a16="http://schemas.microsoft.com/office/drawing/2014/main" id="{ACE76295-703A-F5EA-92A7-B7604903A0D3}"/>
              </a:ext>
            </a:extLst>
          </p:cNvPr>
          <p:cNvSpPr txBox="1"/>
          <p:nvPr/>
        </p:nvSpPr>
        <p:spPr>
          <a:xfrm>
            <a:off x="1079134" y="1806937"/>
            <a:ext cx="3240360" cy="257250"/>
          </a:xfrm>
          <a:prstGeom prst="rect">
            <a:avLst/>
          </a:prstGeom>
          <a:noFill/>
        </p:spPr>
        <p:txBody>
          <a:bodyPr wrap="square" lIns="0" tIns="0" rIns="0" bIns="0" rtlCol="0">
            <a:spAutoFit/>
          </a:bodyPr>
          <a:lstStyle/>
          <a:p>
            <a:pPr>
              <a:lnSpc>
                <a:spcPct val="114000"/>
              </a:lnSpc>
            </a:pPr>
            <a:r>
              <a:rPr lang="en-US" sz="1600" b="1" dirty="0">
                <a:solidFill>
                  <a:srgbClr val="FF0000"/>
                </a:solidFill>
                <a:latin typeface="+mn-lt"/>
              </a:rPr>
              <a:t>THIS IS A VIDEO</a:t>
            </a:r>
            <a:endParaRPr lang="en-DE" sz="1600" b="1" dirty="0" err="1">
              <a:solidFill>
                <a:srgbClr val="FF0000"/>
              </a:solidFill>
              <a:latin typeface="+mn-lt"/>
            </a:endParaRPr>
          </a:p>
        </p:txBody>
      </p:sp>
    </p:spTree>
    <p:extLst>
      <p:ext uri="{BB962C8B-B14F-4D97-AF65-F5344CB8AC3E}">
        <p14:creationId xmlns:p14="http://schemas.microsoft.com/office/powerpoint/2010/main" val="1965864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Valid Proof Of Concept</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Summary </a:t>
            </a:r>
            <a:r>
              <a:rPr lang="en-US" sz="1600" dirty="0">
                <a:solidFill>
                  <a:schemeClr val="tx1"/>
                </a:solidFill>
                <a:latin typeface="+mn-lt"/>
              </a:rPr>
              <a:t>and Outlook</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17</a:t>
            </a:fld>
            <a:endParaRPr lang="de-DE" dirty="0"/>
          </a:p>
        </p:txBody>
      </p:sp>
      <p:sp>
        <p:nvSpPr>
          <p:cNvPr id="9" name="TextBox 8">
            <a:extLst>
              <a:ext uri="{FF2B5EF4-FFF2-40B4-BE49-F238E27FC236}">
                <a16:creationId xmlns:a16="http://schemas.microsoft.com/office/drawing/2014/main" id="{AD83CE1C-45EE-1234-3091-213DE40486E5}"/>
              </a:ext>
            </a:extLst>
          </p:cNvPr>
          <p:cNvSpPr txBox="1"/>
          <p:nvPr/>
        </p:nvSpPr>
        <p:spPr>
          <a:xfrm>
            <a:off x="684869" y="4761359"/>
            <a:ext cx="10883740" cy="102188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0" i="0" dirty="0">
                <a:solidFill>
                  <a:srgbClr val="323130"/>
                </a:solidFill>
                <a:effectLst/>
                <a:latin typeface="+mn-lt"/>
              </a:rPr>
              <a:t>A combination with CAM-software can significantly reduce computation time</a:t>
            </a:r>
          </a:p>
          <a:p>
            <a:pPr marL="285750" indent="-285750">
              <a:lnSpc>
                <a:spcPct val="150000"/>
              </a:lnSpc>
              <a:buFont typeface="Arial" panose="020B0604020202020204" pitchFamily="34" charset="0"/>
              <a:buChar char="•"/>
            </a:pPr>
            <a:r>
              <a:rPr lang="en-US" sz="1400" dirty="0">
                <a:solidFill>
                  <a:srgbClr val="323130"/>
                </a:solidFill>
                <a:latin typeface="+mn-lt"/>
              </a:rPr>
              <a:t>Implementation of stiffness analysis to reduce chatter</a:t>
            </a:r>
          </a:p>
          <a:p>
            <a:pPr marL="285750" indent="-285750">
              <a:lnSpc>
                <a:spcPct val="150000"/>
              </a:lnSpc>
              <a:buFont typeface="Arial" panose="020B0604020202020204" pitchFamily="34" charset="0"/>
              <a:buChar char="•"/>
            </a:pPr>
            <a:r>
              <a:rPr lang="en-US" sz="1400" b="0" i="0" dirty="0">
                <a:solidFill>
                  <a:srgbClr val="323130"/>
                </a:solidFill>
                <a:effectLst/>
                <a:latin typeface="+mn-lt"/>
              </a:rPr>
              <a:t>Piecewise optimiza</a:t>
            </a:r>
            <a:r>
              <a:rPr lang="en-US" sz="1400" dirty="0">
                <a:solidFill>
                  <a:srgbClr val="323130"/>
                </a:solidFill>
                <a:latin typeface="+mn-lt"/>
              </a:rPr>
              <a:t>tion of the toolpath instead of whole toolpath </a:t>
            </a:r>
            <a:endParaRPr lang="en-US" sz="1400" b="0" i="0" dirty="0">
              <a:solidFill>
                <a:srgbClr val="323130"/>
              </a:solidFill>
              <a:effectLst/>
              <a:latin typeface="+mn-lt"/>
            </a:endParaRPr>
          </a:p>
        </p:txBody>
      </p:sp>
      <p:sp>
        <p:nvSpPr>
          <p:cNvPr id="6" name="Rectangle: Rounded Corners 5">
            <a:extLst>
              <a:ext uri="{FF2B5EF4-FFF2-40B4-BE49-F238E27FC236}">
                <a16:creationId xmlns:a16="http://schemas.microsoft.com/office/drawing/2014/main" id="{AE8C7D69-B0E7-D32C-745F-61D18ED5EF83}"/>
              </a:ext>
            </a:extLst>
          </p:cNvPr>
          <p:cNvSpPr/>
          <p:nvPr/>
        </p:nvSpPr>
        <p:spPr>
          <a:xfrm>
            <a:off x="425455" y="1988840"/>
            <a:ext cx="11347445" cy="2315124"/>
          </a:xfrm>
          <a:prstGeom prst="roundRect">
            <a:avLst>
              <a:gd name="adj" fmla="val 0"/>
            </a:avLst>
          </a:prstGeom>
          <a:no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endParaRPr lang="en-US" sz="1400" dirty="0">
              <a:solidFill>
                <a:schemeClr val="tx1"/>
              </a:solidFill>
            </a:endParaRPr>
          </a:p>
        </p:txBody>
      </p:sp>
      <p:sp>
        <p:nvSpPr>
          <p:cNvPr id="7" name="Rectangle: Rounded Corners 6">
            <a:extLst>
              <a:ext uri="{FF2B5EF4-FFF2-40B4-BE49-F238E27FC236}">
                <a16:creationId xmlns:a16="http://schemas.microsoft.com/office/drawing/2014/main" id="{751CD102-3D6C-8E86-2E45-83D8AE0306C7}"/>
              </a:ext>
            </a:extLst>
          </p:cNvPr>
          <p:cNvSpPr/>
          <p:nvPr/>
        </p:nvSpPr>
        <p:spPr>
          <a:xfrm>
            <a:off x="425456" y="4610055"/>
            <a:ext cx="11347444" cy="1411233"/>
          </a:xfrm>
          <a:prstGeom prst="roundRect">
            <a:avLst>
              <a:gd name="adj" fmla="val 0"/>
            </a:avLst>
          </a:prstGeom>
          <a:no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endParaRPr lang="en-US" sz="1400" dirty="0">
              <a:solidFill>
                <a:schemeClr val="tx1"/>
              </a:solidFill>
            </a:endParaRPr>
          </a:p>
        </p:txBody>
      </p:sp>
      <p:sp>
        <p:nvSpPr>
          <p:cNvPr id="10" name="TextBox 9">
            <a:extLst>
              <a:ext uri="{FF2B5EF4-FFF2-40B4-BE49-F238E27FC236}">
                <a16:creationId xmlns:a16="http://schemas.microsoft.com/office/drawing/2014/main" id="{6E3EC63C-4E32-6D73-7E3F-39BD590C40C3}"/>
              </a:ext>
            </a:extLst>
          </p:cNvPr>
          <p:cNvSpPr txBox="1"/>
          <p:nvPr/>
        </p:nvSpPr>
        <p:spPr>
          <a:xfrm>
            <a:off x="642442" y="2150712"/>
            <a:ext cx="9865096" cy="1991379"/>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400" b="0" i="0" dirty="0">
                <a:solidFill>
                  <a:srgbClr val="323130"/>
                </a:solidFill>
                <a:effectLst/>
                <a:latin typeface="+mn-lt"/>
              </a:rPr>
              <a:t>The validation provides a solid proof-of-concept </a:t>
            </a:r>
          </a:p>
          <a:p>
            <a:pPr marL="285750" indent="-285750" algn="l">
              <a:lnSpc>
                <a:spcPct val="150000"/>
              </a:lnSpc>
              <a:buFont typeface="Arial" panose="020B0604020202020204" pitchFamily="34" charset="0"/>
              <a:buChar char="•"/>
            </a:pPr>
            <a:r>
              <a:rPr lang="en-US" sz="1400" dirty="0">
                <a:solidFill>
                  <a:srgbClr val="323130"/>
                </a:solidFill>
                <a:latin typeface="+mn-lt"/>
              </a:rPr>
              <a:t>Redundant </a:t>
            </a:r>
            <a:r>
              <a:rPr lang="en-US" sz="1400" dirty="0" err="1">
                <a:solidFill>
                  <a:srgbClr val="323130"/>
                </a:solidFill>
                <a:latin typeface="+mn-lt"/>
              </a:rPr>
              <a:t>DoFs</a:t>
            </a:r>
            <a:r>
              <a:rPr lang="en-US" sz="1400" dirty="0">
                <a:solidFill>
                  <a:srgbClr val="323130"/>
                </a:solidFill>
                <a:latin typeface="+mn-lt"/>
              </a:rPr>
              <a:t> can offer significant potential for improvement in the robot’s movement.</a:t>
            </a:r>
            <a:endParaRPr lang="en-US" sz="1400" b="0" i="0" dirty="0">
              <a:solidFill>
                <a:srgbClr val="323130"/>
              </a:solidFill>
              <a:effectLst/>
              <a:latin typeface="+mn-lt"/>
            </a:endParaRPr>
          </a:p>
          <a:p>
            <a:pPr marL="285750" indent="-285750" algn="l">
              <a:lnSpc>
                <a:spcPct val="150000"/>
              </a:lnSpc>
              <a:buFont typeface="Arial" panose="020B0604020202020204" pitchFamily="34" charset="0"/>
              <a:buChar char="•"/>
            </a:pPr>
            <a:r>
              <a:rPr lang="en-US" sz="1400" b="0" i="0" dirty="0">
                <a:solidFill>
                  <a:srgbClr val="323130"/>
                </a:solidFill>
                <a:effectLst/>
                <a:latin typeface="+mn-lt"/>
              </a:rPr>
              <a:t>A PSO-algorithm is reasonable choice for finding the optimal boundary conditions</a:t>
            </a:r>
          </a:p>
          <a:p>
            <a:pPr marL="285750" indent="-285750">
              <a:lnSpc>
                <a:spcPct val="150000"/>
              </a:lnSpc>
              <a:buFont typeface="Arial" panose="020B0604020202020204" pitchFamily="34" charset="0"/>
              <a:buChar char="•"/>
            </a:pPr>
            <a:r>
              <a:rPr lang="en-US" sz="1400" b="0" i="0" dirty="0">
                <a:solidFill>
                  <a:srgbClr val="323130"/>
                </a:solidFill>
                <a:effectLst/>
                <a:latin typeface="+mn-lt"/>
              </a:rPr>
              <a:t>The method's adaptability allows for wide </a:t>
            </a:r>
            <a:r>
              <a:rPr lang="en-US" sz="1400" dirty="0"/>
              <a:t>application</a:t>
            </a:r>
            <a:r>
              <a:rPr lang="en-US" sz="1400" b="0" i="0" dirty="0">
                <a:solidFill>
                  <a:srgbClr val="323130"/>
                </a:solidFill>
                <a:effectLst/>
                <a:latin typeface="+mn-lt"/>
              </a:rPr>
              <a:t> to a broad spectrum of robotic systems</a:t>
            </a:r>
          </a:p>
          <a:p>
            <a:pPr marL="285750" indent="-285750" algn="l">
              <a:lnSpc>
                <a:spcPct val="150000"/>
              </a:lnSpc>
              <a:buFont typeface="Arial" panose="020B0604020202020204" pitchFamily="34" charset="0"/>
              <a:buChar char="•"/>
            </a:pPr>
            <a:r>
              <a:rPr lang="en-US" sz="1400" b="0" i="0" dirty="0">
                <a:solidFill>
                  <a:srgbClr val="323130"/>
                </a:solidFill>
                <a:effectLst/>
                <a:latin typeface="+mn-lt"/>
              </a:rPr>
              <a:t>For a more detailed validation, longer</a:t>
            </a:r>
            <a:r>
              <a:rPr lang="en-US" sz="1400" dirty="0">
                <a:solidFill>
                  <a:srgbClr val="323130"/>
                </a:solidFill>
                <a:latin typeface="+mn-lt"/>
              </a:rPr>
              <a:t> </a:t>
            </a:r>
            <a:r>
              <a:rPr lang="en-US" sz="1400" b="0" i="0" dirty="0">
                <a:solidFill>
                  <a:srgbClr val="323130"/>
                </a:solidFill>
                <a:effectLst/>
                <a:latin typeface="+mn-lt"/>
              </a:rPr>
              <a:t>production G-codes and multi-axis operations with more</a:t>
            </a:r>
            <a:br>
              <a:rPr lang="en-US" sz="1400" dirty="0">
                <a:solidFill>
                  <a:srgbClr val="323130"/>
                </a:solidFill>
                <a:latin typeface="+mn-lt"/>
              </a:rPr>
            </a:br>
            <a:r>
              <a:rPr lang="en-US" sz="1400" b="0" i="0" dirty="0">
                <a:solidFill>
                  <a:srgbClr val="323130"/>
                </a:solidFill>
                <a:effectLst/>
                <a:latin typeface="+mn-lt"/>
              </a:rPr>
              <a:t>than two redundant </a:t>
            </a:r>
            <a:r>
              <a:rPr lang="en-US" sz="1400" b="0" i="0" dirty="0" err="1">
                <a:solidFill>
                  <a:srgbClr val="323130"/>
                </a:solidFill>
                <a:effectLst/>
                <a:latin typeface="+mn-lt"/>
              </a:rPr>
              <a:t>DoFs</a:t>
            </a:r>
            <a:r>
              <a:rPr lang="en-US" sz="1400" b="0" i="0" dirty="0">
                <a:solidFill>
                  <a:srgbClr val="323130"/>
                </a:solidFill>
                <a:effectLst/>
                <a:latin typeface="+mn-lt"/>
              </a:rPr>
              <a:t> are necessary</a:t>
            </a:r>
          </a:p>
        </p:txBody>
      </p:sp>
      <p:sp>
        <p:nvSpPr>
          <p:cNvPr id="12" name="TextBox 11">
            <a:extLst>
              <a:ext uri="{FF2B5EF4-FFF2-40B4-BE49-F238E27FC236}">
                <a16:creationId xmlns:a16="http://schemas.microsoft.com/office/drawing/2014/main" id="{58E05310-4AE3-AD53-49B0-44DEA117F2DF}"/>
              </a:ext>
            </a:extLst>
          </p:cNvPr>
          <p:cNvSpPr txBox="1"/>
          <p:nvPr/>
        </p:nvSpPr>
        <p:spPr>
          <a:xfrm>
            <a:off x="1199455" y="4420538"/>
            <a:ext cx="864096" cy="375552"/>
          </a:xfrm>
          <a:prstGeom prst="rect">
            <a:avLst/>
          </a:prstGeom>
          <a:solidFill>
            <a:schemeClr val="bg1"/>
          </a:solidFill>
        </p:spPr>
        <p:txBody>
          <a:bodyPr wrap="square" anchor="t">
            <a:spAutoFit/>
          </a:bodyPr>
          <a:lstStyle/>
          <a:p>
            <a:pPr>
              <a:lnSpc>
                <a:spcPct val="150000"/>
              </a:lnSpc>
            </a:pPr>
            <a:r>
              <a:rPr lang="en-US" sz="1400" dirty="0">
                <a:solidFill>
                  <a:srgbClr val="323130"/>
                </a:solidFill>
                <a:latin typeface="+mn-lt"/>
              </a:rPr>
              <a:t>Outlook</a:t>
            </a:r>
          </a:p>
        </p:txBody>
      </p:sp>
      <p:sp>
        <p:nvSpPr>
          <p:cNvPr id="13" name="TextBox 12">
            <a:extLst>
              <a:ext uri="{FF2B5EF4-FFF2-40B4-BE49-F238E27FC236}">
                <a16:creationId xmlns:a16="http://schemas.microsoft.com/office/drawing/2014/main" id="{EE9667C1-4F57-D482-AEA8-B17BC8EC9A1A}"/>
              </a:ext>
            </a:extLst>
          </p:cNvPr>
          <p:cNvSpPr txBox="1"/>
          <p:nvPr/>
        </p:nvSpPr>
        <p:spPr>
          <a:xfrm>
            <a:off x="1070744" y="1811483"/>
            <a:ext cx="992807" cy="375552"/>
          </a:xfrm>
          <a:prstGeom prst="rect">
            <a:avLst/>
          </a:prstGeom>
          <a:solidFill>
            <a:schemeClr val="bg1"/>
          </a:solidFill>
        </p:spPr>
        <p:txBody>
          <a:bodyPr wrap="square">
            <a:spAutoFit/>
          </a:bodyPr>
          <a:lstStyle/>
          <a:p>
            <a:pPr algn="l">
              <a:lnSpc>
                <a:spcPct val="150000"/>
              </a:lnSpc>
            </a:pPr>
            <a:r>
              <a:rPr lang="en-US" sz="1400" dirty="0"/>
              <a:t>Summary</a:t>
            </a:r>
            <a:endParaRPr lang="en-US" sz="1400" dirty="0">
              <a:solidFill>
                <a:srgbClr val="323130"/>
              </a:solidFill>
              <a:latin typeface="+mn-lt"/>
            </a:endParaRPr>
          </a:p>
        </p:txBody>
      </p:sp>
    </p:spTree>
    <p:extLst>
      <p:ext uri="{BB962C8B-B14F-4D97-AF65-F5344CB8AC3E}">
        <p14:creationId xmlns:p14="http://schemas.microsoft.com/office/powerpoint/2010/main" val="3900618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7384-9F3B-D4C4-FAF6-0F14003DC79F}"/>
              </a:ext>
            </a:extLst>
          </p:cNvPr>
          <p:cNvSpPr>
            <a:spLocks noGrp="1"/>
          </p:cNvSpPr>
          <p:nvPr>
            <p:ph type="title"/>
          </p:nvPr>
        </p:nvSpPr>
        <p:spPr/>
        <p:txBody>
          <a:bodyPr/>
          <a:lstStyle/>
          <a:p>
            <a:r>
              <a:rPr lang="en-US" sz="2400" b="0" dirty="0"/>
              <a:t>Contact</a:t>
            </a:r>
            <a:endParaRPr lang="en-DE" dirty="0"/>
          </a:p>
        </p:txBody>
      </p:sp>
      <p:sp>
        <p:nvSpPr>
          <p:cNvPr id="3" name="Text Placeholder 2">
            <a:extLst>
              <a:ext uri="{FF2B5EF4-FFF2-40B4-BE49-F238E27FC236}">
                <a16:creationId xmlns:a16="http://schemas.microsoft.com/office/drawing/2014/main" id="{C4328332-2F3C-1F81-F693-290F7B3458F2}"/>
              </a:ext>
            </a:extLst>
          </p:cNvPr>
          <p:cNvSpPr>
            <a:spLocks noGrp="1"/>
          </p:cNvSpPr>
          <p:nvPr>
            <p:ph type="body" sz="quarter" idx="13"/>
          </p:nvPr>
        </p:nvSpPr>
        <p:spPr/>
        <p:txBody>
          <a:bodyPr/>
          <a:lstStyle/>
          <a:p>
            <a:r>
              <a:rPr lang="en-US" dirty="0"/>
              <a:t>THX</a:t>
            </a:r>
            <a:endParaRPr lang="en-DE" dirty="0"/>
          </a:p>
        </p:txBody>
      </p:sp>
      <p:sp>
        <p:nvSpPr>
          <p:cNvPr id="4" name="Text Placeholder 3">
            <a:extLst>
              <a:ext uri="{FF2B5EF4-FFF2-40B4-BE49-F238E27FC236}">
                <a16:creationId xmlns:a16="http://schemas.microsoft.com/office/drawing/2014/main" id="{25CD0A77-C17E-29F9-1CD9-4427958A9CBA}"/>
              </a:ext>
            </a:extLst>
          </p:cNvPr>
          <p:cNvSpPr>
            <a:spLocks noGrp="1"/>
          </p:cNvSpPr>
          <p:nvPr>
            <p:ph type="body" sz="quarter" idx="48"/>
          </p:nvPr>
        </p:nvSpPr>
        <p:spPr/>
        <p:txBody>
          <a:bodyPr/>
          <a:lstStyle/>
          <a:p>
            <a:r>
              <a:rPr lang="en-US" dirty="0"/>
              <a:t>Jan Nalivaika</a:t>
            </a:r>
            <a:endParaRPr lang="en-DE" dirty="0"/>
          </a:p>
        </p:txBody>
      </p:sp>
      <p:sp>
        <p:nvSpPr>
          <p:cNvPr id="5" name="Text Placeholder 4">
            <a:extLst>
              <a:ext uri="{FF2B5EF4-FFF2-40B4-BE49-F238E27FC236}">
                <a16:creationId xmlns:a16="http://schemas.microsoft.com/office/drawing/2014/main" id="{9B0C913D-1254-F214-371D-FA6003D5941D}"/>
              </a:ext>
            </a:extLst>
          </p:cNvPr>
          <p:cNvSpPr>
            <a:spLocks noGrp="1"/>
          </p:cNvSpPr>
          <p:nvPr>
            <p:ph type="body" sz="quarter" idx="49"/>
          </p:nvPr>
        </p:nvSpPr>
        <p:spPr/>
        <p:txBody>
          <a:bodyPr/>
          <a:lstStyle/>
          <a:p>
            <a:r>
              <a:rPr lang="en-US" dirty="0"/>
              <a:t>Student at Siemens</a:t>
            </a:r>
            <a:endParaRPr lang="en-DE" dirty="0"/>
          </a:p>
        </p:txBody>
      </p:sp>
      <p:sp>
        <p:nvSpPr>
          <p:cNvPr id="10" name="Text Placeholder 9">
            <a:extLst>
              <a:ext uri="{FF2B5EF4-FFF2-40B4-BE49-F238E27FC236}">
                <a16:creationId xmlns:a16="http://schemas.microsoft.com/office/drawing/2014/main" id="{B37E9BB1-312D-4DA5-90F8-D83B7E5B5CBF}"/>
              </a:ext>
            </a:extLst>
          </p:cNvPr>
          <p:cNvSpPr>
            <a:spLocks noGrp="1"/>
          </p:cNvSpPr>
          <p:nvPr>
            <p:ph type="body" sz="quarter" idx="51"/>
          </p:nvPr>
        </p:nvSpPr>
        <p:spPr/>
        <p:txBody>
          <a:bodyPr/>
          <a:lstStyle/>
          <a:p>
            <a:r>
              <a:rPr lang="en-US" dirty="0"/>
              <a:t>nalivaika@outlook.de</a:t>
            </a:r>
            <a:endParaRPr lang="en-DE" dirty="0"/>
          </a:p>
        </p:txBody>
      </p:sp>
      <p:sp>
        <p:nvSpPr>
          <p:cNvPr id="11" name="Picture Placeholder 10">
            <a:extLst>
              <a:ext uri="{FF2B5EF4-FFF2-40B4-BE49-F238E27FC236}">
                <a16:creationId xmlns:a16="http://schemas.microsoft.com/office/drawing/2014/main" id="{9D22287A-2DE6-FDA3-74FD-A159C6B574D8}"/>
              </a:ext>
            </a:extLst>
          </p:cNvPr>
          <p:cNvSpPr>
            <a:spLocks noGrp="1"/>
          </p:cNvSpPr>
          <p:nvPr>
            <p:ph type="pic" sz="quarter" idx="52"/>
          </p:nvPr>
        </p:nvSpPr>
        <p:spPr/>
        <p:txBody>
          <a:bodyPr/>
          <a:lstStyle/>
          <a:p>
            <a:endParaRPr lang="en-DE"/>
          </a:p>
        </p:txBody>
      </p:sp>
      <p:sp>
        <p:nvSpPr>
          <p:cNvPr id="12" name="Text Placeholder 11">
            <a:extLst>
              <a:ext uri="{FF2B5EF4-FFF2-40B4-BE49-F238E27FC236}">
                <a16:creationId xmlns:a16="http://schemas.microsoft.com/office/drawing/2014/main" id="{2A07E23D-219B-6F81-EAE0-91EAEE6AE0D5}"/>
              </a:ext>
            </a:extLst>
          </p:cNvPr>
          <p:cNvSpPr>
            <a:spLocks noGrp="1"/>
          </p:cNvSpPr>
          <p:nvPr>
            <p:ph type="body" sz="quarter" idx="58"/>
          </p:nvPr>
        </p:nvSpPr>
        <p:spPr/>
        <p:txBody>
          <a:bodyPr/>
          <a:lstStyle/>
          <a:p>
            <a:r>
              <a:rPr lang="en-US" dirty="0"/>
              <a:t>Ludwig Siebert</a:t>
            </a:r>
            <a:endParaRPr lang="en-DE" dirty="0"/>
          </a:p>
        </p:txBody>
      </p:sp>
      <p:sp>
        <p:nvSpPr>
          <p:cNvPr id="13" name="Text Placeholder 12">
            <a:extLst>
              <a:ext uri="{FF2B5EF4-FFF2-40B4-BE49-F238E27FC236}">
                <a16:creationId xmlns:a16="http://schemas.microsoft.com/office/drawing/2014/main" id="{D84D3AB4-4C22-E982-9F58-136F2445DC64}"/>
              </a:ext>
            </a:extLst>
          </p:cNvPr>
          <p:cNvSpPr>
            <a:spLocks noGrp="1"/>
          </p:cNvSpPr>
          <p:nvPr>
            <p:ph type="body" sz="quarter" idx="59"/>
          </p:nvPr>
        </p:nvSpPr>
        <p:spPr/>
        <p:txBody>
          <a:bodyPr/>
          <a:lstStyle/>
          <a:p>
            <a:r>
              <a:rPr lang="en-US" dirty="0"/>
              <a:t>Supervisor at TUM</a:t>
            </a:r>
            <a:endParaRPr lang="en-DE" dirty="0"/>
          </a:p>
        </p:txBody>
      </p:sp>
      <p:sp>
        <p:nvSpPr>
          <p:cNvPr id="14" name="Text Placeholder 13">
            <a:extLst>
              <a:ext uri="{FF2B5EF4-FFF2-40B4-BE49-F238E27FC236}">
                <a16:creationId xmlns:a16="http://schemas.microsoft.com/office/drawing/2014/main" id="{870655D2-5B98-9D29-F5FF-D9A6F23B5738}"/>
              </a:ext>
            </a:extLst>
          </p:cNvPr>
          <p:cNvSpPr>
            <a:spLocks noGrp="1"/>
          </p:cNvSpPr>
          <p:nvPr>
            <p:ph type="body" sz="quarter" idx="60"/>
          </p:nvPr>
        </p:nvSpPr>
        <p:spPr/>
        <p:txBody>
          <a:bodyPr/>
          <a:lstStyle/>
          <a:p>
            <a:r>
              <a:rPr lang="en-US" dirty="0"/>
              <a:t>15578</a:t>
            </a:r>
            <a:endParaRPr lang="en-DE" dirty="0"/>
          </a:p>
        </p:txBody>
      </p:sp>
      <p:sp>
        <p:nvSpPr>
          <p:cNvPr id="15" name="Text Placeholder 14">
            <a:extLst>
              <a:ext uri="{FF2B5EF4-FFF2-40B4-BE49-F238E27FC236}">
                <a16:creationId xmlns:a16="http://schemas.microsoft.com/office/drawing/2014/main" id="{D91AF2CA-59A1-1C1C-639A-A21C2038EFF6}"/>
              </a:ext>
            </a:extLst>
          </p:cNvPr>
          <p:cNvSpPr>
            <a:spLocks noGrp="1"/>
          </p:cNvSpPr>
          <p:nvPr>
            <p:ph type="body" sz="quarter" idx="61"/>
          </p:nvPr>
        </p:nvSpPr>
        <p:spPr/>
        <p:txBody>
          <a:bodyPr/>
          <a:lstStyle/>
          <a:p>
            <a:r>
              <a:rPr lang="en-US" dirty="0"/>
              <a:t>ludwig.siebert@iwb.tum.de</a:t>
            </a:r>
            <a:endParaRPr lang="en-DE" dirty="0"/>
          </a:p>
        </p:txBody>
      </p:sp>
      <p:pic>
        <p:nvPicPr>
          <p:cNvPr id="7" name="Picture Placeholder 6" descr="A person in a suit and tie&#10;&#10;Description automatically generated">
            <a:extLst>
              <a:ext uri="{FF2B5EF4-FFF2-40B4-BE49-F238E27FC236}">
                <a16:creationId xmlns:a16="http://schemas.microsoft.com/office/drawing/2014/main" id="{E7F2492D-385C-5168-A657-1F294E303B5B}"/>
              </a:ext>
            </a:extLst>
          </p:cNvPr>
          <p:cNvPicPr>
            <a:picLocks noGrp="1" noChangeAspect="1"/>
          </p:cNvPicPr>
          <p:nvPr>
            <p:ph type="pic" sz="quarter" idx="62"/>
          </p:nvPr>
        </p:nvPicPr>
        <p:blipFill>
          <a:blip r:embed="rId3"/>
          <a:srcRect t="1961" b="1961"/>
          <a:stretch>
            <a:fillRect/>
          </a:stretch>
        </p:blipFill>
        <p:spPr/>
      </p:pic>
      <p:sp>
        <p:nvSpPr>
          <p:cNvPr id="17" name="Text Placeholder 16">
            <a:extLst>
              <a:ext uri="{FF2B5EF4-FFF2-40B4-BE49-F238E27FC236}">
                <a16:creationId xmlns:a16="http://schemas.microsoft.com/office/drawing/2014/main" id="{419C2DD6-18A7-1614-7C95-7E776E7E9625}"/>
              </a:ext>
            </a:extLst>
          </p:cNvPr>
          <p:cNvSpPr>
            <a:spLocks noGrp="1"/>
          </p:cNvSpPr>
          <p:nvPr>
            <p:ph type="body" sz="quarter" idx="63"/>
          </p:nvPr>
        </p:nvSpPr>
        <p:spPr/>
        <p:txBody>
          <a:bodyPr/>
          <a:lstStyle/>
          <a:p>
            <a:r>
              <a:rPr lang="en-US" dirty="0"/>
              <a:t>Marius Breuer</a:t>
            </a:r>
            <a:endParaRPr lang="en-DE" dirty="0"/>
          </a:p>
        </p:txBody>
      </p:sp>
      <p:sp>
        <p:nvSpPr>
          <p:cNvPr id="18" name="Text Placeholder 17">
            <a:extLst>
              <a:ext uri="{FF2B5EF4-FFF2-40B4-BE49-F238E27FC236}">
                <a16:creationId xmlns:a16="http://schemas.microsoft.com/office/drawing/2014/main" id="{79E97061-8A73-857B-2A15-D95378083CEE}"/>
              </a:ext>
            </a:extLst>
          </p:cNvPr>
          <p:cNvSpPr>
            <a:spLocks noGrp="1"/>
          </p:cNvSpPr>
          <p:nvPr>
            <p:ph type="body" sz="quarter" idx="64"/>
          </p:nvPr>
        </p:nvSpPr>
        <p:spPr/>
        <p:txBody>
          <a:bodyPr/>
          <a:lstStyle/>
          <a:p>
            <a:r>
              <a:rPr lang="en-US" dirty="0"/>
              <a:t>Supervisor at Siemens</a:t>
            </a:r>
            <a:endParaRPr lang="en-DE" dirty="0"/>
          </a:p>
        </p:txBody>
      </p:sp>
      <p:sp>
        <p:nvSpPr>
          <p:cNvPr id="20" name="Text Placeholder 19">
            <a:extLst>
              <a:ext uri="{FF2B5EF4-FFF2-40B4-BE49-F238E27FC236}">
                <a16:creationId xmlns:a16="http://schemas.microsoft.com/office/drawing/2014/main" id="{7D21043C-C56A-C8E4-AC67-6E115CF6945E}"/>
              </a:ext>
            </a:extLst>
          </p:cNvPr>
          <p:cNvSpPr>
            <a:spLocks noGrp="1"/>
          </p:cNvSpPr>
          <p:nvPr>
            <p:ph type="body" sz="quarter" idx="66"/>
          </p:nvPr>
        </p:nvSpPr>
        <p:spPr/>
        <p:txBody>
          <a:bodyPr/>
          <a:lstStyle/>
          <a:p>
            <a:r>
              <a:rPr lang="en-US" dirty="0"/>
              <a:t>marius.breuer@siemens.com</a:t>
            </a:r>
            <a:endParaRPr lang="en-DE" dirty="0"/>
          </a:p>
        </p:txBody>
      </p:sp>
      <p:pic>
        <p:nvPicPr>
          <p:cNvPr id="19" name="Picture Placeholder 18" descr="A person wearing glasses and a blue shirt&#10;&#10;Description automatically generated">
            <a:extLst>
              <a:ext uri="{FF2B5EF4-FFF2-40B4-BE49-F238E27FC236}">
                <a16:creationId xmlns:a16="http://schemas.microsoft.com/office/drawing/2014/main" id="{63FB6AAC-D04C-5103-764C-B457DE600A7D}"/>
              </a:ext>
            </a:extLst>
          </p:cNvPr>
          <p:cNvPicPr>
            <a:picLocks noGrp="1" noChangeAspect="1"/>
          </p:cNvPicPr>
          <p:nvPr>
            <p:ph type="pic" sz="quarter" idx="67"/>
          </p:nvPr>
        </p:nvPicPr>
        <p:blipFill>
          <a:blip r:embed="rId4"/>
          <a:srcRect l="9524" r="9524"/>
          <a:stretch>
            <a:fillRect/>
          </a:stretch>
        </p:blipFill>
        <p:spPr/>
      </p:pic>
      <p:sp>
        <p:nvSpPr>
          <p:cNvPr id="8" name="Foliennummernplatzhalter 3"/>
          <p:cNvSpPr>
            <a:spLocks noGrp="1"/>
          </p:cNvSpPr>
          <p:nvPr>
            <p:ph type="sldNum" sz="quarter" idx="4294967295"/>
          </p:nvPr>
        </p:nvSpPr>
        <p:spPr>
          <a:xfrm>
            <a:off x="11730038" y="6586538"/>
            <a:ext cx="461962" cy="152400"/>
          </a:xfrm>
        </p:spPr>
        <p:txBody>
          <a:bodyPr/>
          <a:lstStyle/>
          <a:p>
            <a:pPr algn="r">
              <a:lnSpc>
                <a:spcPct val="110000"/>
              </a:lnSpc>
            </a:pPr>
            <a:fld id="{0150336B-E114-481A-A5C5-087F4C05B58E}" type="slidenum">
              <a:rPr lang="de-DE" smtClean="0"/>
              <a:pPr algn="r">
                <a:lnSpc>
                  <a:spcPct val="110000"/>
                </a:lnSpc>
              </a:pPr>
              <a:t>18</a:t>
            </a:fld>
            <a:endParaRPr lang="de-DE" dirty="0"/>
          </a:p>
        </p:txBody>
      </p:sp>
    </p:spTree>
    <p:extLst>
      <p:ext uri="{BB962C8B-B14F-4D97-AF65-F5344CB8AC3E}">
        <p14:creationId xmlns:p14="http://schemas.microsoft.com/office/powerpoint/2010/main" val="46376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94E09F6-A237-15B6-896D-195A065F5A61}"/>
              </a:ext>
            </a:extLst>
          </p:cNvPr>
          <p:cNvSpPr>
            <a:spLocks noGrp="1"/>
          </p:cNvSpPr>
          <p:nvPr>
            <p:ph type="title"/>
          </p:nvPr>
        </p:nvSpPr>
        <p:spPr/>
        <p:txBody>
          <a:bodyPr/>
          <a:lstStyle/>
          <a:p>
            <a:r>
              <a:rPr lang="en-US" dirty="0"/>
              <a:t>Sources</a:t>
            </a:r>
            <a:endParaRPr lang="en-DE" dirty="0"/>
          </a:p>
        </p:txBody>
      </p:sp>
      <p:sp>
        <p:nvSpPr>
          <p:cNvPr id="2" name="TextBox 1">
            <a:extLst>
              <a:ext uri="{FF2B5EF4-FFF2-40B4-BE49-F238E27FC236}">
                <a16:creationId xmlns:a16="http://schemas.microsoft.com/office/drawing/2014/main" id="{87FAB76E-970F-47CB-969A-9654BF0BB35E}"/>
              </a:ext>
            </a:extLst>
          </p:cNvPr>
          <p:cNvSpPr txBox="1"/>
          <p:nvPr/>
        </p:nvSpPr>
        <p:spPr>
          <a:xfrm>
            <a:off x="430565" y="1412776"/>
            <a:ext cx="11347445" cy="4767074"/>
          </a:xfrm>
          <a:prstGeom prst="rect">
            <a:avLst/>
          </a:prstGeom>
          <a:noFill/>
        </p:spPr>
        <p:txBody>
          <a:bodyPr wrap="square" lIns="0" tIns="0" rIns="0" bIns="0" rtlCol="0">
            <a:spAutoFit/>
          </a:bodyPr>
          <a:lstStyle/>
          <a:p>
            <a:pPr>
              <a:lnSpc>
                <a:spcPct val="114000"/>
              </a:lnSpc>
            </a:pPr>
            <a:r>
              <a:rPr lang="en-US" sz="900" dirty="0">
                <a:latin typeface="+mn-lt"/>
              </a:rPr>
              <a:t>Ni  and </a:t>
            </a:r>
            <a:r>
              <a:rPr lang="en-US" sz="900" dirty="0" err="1">
                <a:latin typeface="+mn-lt"/>
              </a:rPr>
              <a:t>Balyan</a:t>
            </a:r>
            <a:r>
              <a:rPr lang="en-US" sz="900" dirty="0">
                <a:latin typeface="+mn-lt"/>
              </a:rPr>
              <a:t> (2021) </a:t>
            </a:r>
            <a:r>
              <a:rPr lang="en-US" sz="900" b="0" i="0" dirty="0">
                <a:solidFill>
                  <a:srgbClr val="111111"/>
                </a:solidFill>
                <a:effectLst/>
                <a:latin typeface="+mn-lt"/>
              </a:rPr>
              <a:t>Research on Mobile User Interface for Robot Arm Remote Control in Industrial Application</a:t>
            </a:r>
          </a:p>
          <a:p>
            <a:pPr>
              <a:lnSpc>
                <a:spcPct val="114000"/>
              </a:lnSpc>
            </a:pPr>
            <a:endParaRPr lang="en-US" sz="900" dirty="0">
              <a:solidFill>
                <a:srgbClr val="111111"/>
              </a:solidFill>
              <a:latin typeface="+mn-lt"/>
            </a:endParaRPr>
          </a:p>
          <a:p>
            <a:r>
              <a:rPr lang="en-US" sz="900" b="0" i="0" dirty="0">
                <a:effectLst/>
              </a:rPr>
              <a:t>Jung and Lim (2020) </a:t>
            </a:r>
            <a:r>
              <a:rPr lang="en-US" sz="900" b="0" i="0" dirty="0">
                <a:solidFill>
                  <a:srgbClr val="111111"/>
                </a:solidFill>
                <a:effectLst/>
                <a:latin typeface="Roboto" panose="02000000000000000000" pitchFamily="2" charset="0"/>
              </a:rPr>
              <a:t>Industrial robots, employment growth, and labor cost: A simultaneous equation analysis</a:t>
            </a:r>
          </a:p>
          <a:p>
            <a:pPr>
              <a:lnSpc>
                <a:spcPct val="114000"/>
              </a:lnSpc>
            </a:pPr>
            <a:endParaRPr lang="en-US" sz="900" b="0" i="0" dirty="0">
              <a:effectLst/>
            </a:endParaRPr>
          </a:p>
          <a:p>
            <a:r>
              <a:rPr lang="en-US" sz="900" i="0" dirty="0">
                <a:solidFill>
                  <a:srgbClr val="333333"/>
                </a:solidFill>
                <a:effectLst/>
                <a:latin typeface="+mn-lt"/>
              </a:rPr>
              <a:t>Stevenson </a:t>
            </a:r>
            <a:r>
              <a:rPr lang="en-US" sz="900" b="0" i="0" dirty="0">
                <a:solidFill>
                  <a:srgbClr val="202124"/>
                </a:solidFill>
                <a:effectLst/>
                <a:latin typeface="+mn-lt"/>
              </a:rPr>
              <a:t>et al., (</a:t>
            </a:r>
            <a:r>
              <a:rPr lang="en-US" sz="900" i="0" dirty="0">
                <a:solidFill>
                  <a:srgbClr val="333333"/>
                </a:solidFill>
                <a:effectLst/>
                <a:latin typeface="+mn-lt"/>
              </a:rPr>
              <a:t>2002) Singularity avoidance and aspect maintenance in redundant manipulators</a:t>
            </a:r>
          </a:p>
          <a:p>
            <a:endParaRPr lang="en-US" sz="900" dirty="0">
              <a:solidFill>
                <a:srgbClr val="333333"/>
              </a:solidFill>
              <a:latin typeface="+mn-lt"/>
            </a:endParaRPr>
          </a:p>
          <a:p>
            <a:r>
              <a:rPr lang="en-US" sz="900" i="0" dirty="0">
                <a:solidFill>
                  <a:srgbClr val="333333"/>
                </a:solidFill>
                <a:effectLst/>
                <a:latin typeface="+mn-lt"/>
              </a:rPr>
              <a:t>Bedrossian,(1990) </a:t>
            </a:r>
            <a:r>
              <a:rPr lang="en-US" sz="900" b="0" i="0" dirty="0">
                <a:solidFill>
                  <a:srgbClr val="111111"/>
                </a:solidFill>
                <a:effectLst/>
                <a:latin typeface="+mn-lt"/>
              </a:rPr>
              <a:t>Classification of singular configurations for redundant manipulators</a:t>
            </a:r>
          </a:p>
          <a:p>
            <a:endParaRPr lang="en-US" sz="900" b="0" i="0" dirty="0">
              <a:solidFill>
                <a:srgbClr val="111111"/>
              </a:solidFill>
              <a:effectLst/>
              <a:latin typeface="+mn-lt"/>
            </a:endParaRPr>
          </a:p>
          <a:p>
            <a:r>
              <a:rPr lang="en-US" sz="900" i="0" dirty="0">
                <a:solidFill>
                  <a:srgbClr val="333333"/>
                </a:solidFill>
                <a:effectLst/>
                <a:latin typeface="+mn-lt"/>
              </a:rPr>
              <a:t>Huo and Baron, (2008) </a:t>
            </a:r>
            <a:r>
              <a:rPr lang="en-US" sz="900" dirty="0">
                <a:solidFill>
                  <a:srgbClr val="333333"/>
                </a:solidFill>
                <a:latin typeface="+mn-lt"/>
              </a:rPr>
              <a:t>T</a:t>
            </a:r>
            <a:r>
              <a:rPr lang="en-US" sz="900" b="0" i="0" dirty="0">
                <a:effectLst/>
                <a:latin typeface="+mn-lt"/>
              </a:rPr>
              <a:t>he joint‐limits and singularity avoidance in robotic welding</a:t>
            </a:r>
            <a:r>
              <a:rPr lang="en-US" sz="900" i="0" dirty="0">
                <a:solidFill>
                  <a:srgbClr val="333333"/>
                </a:solidFill>
                <a:effectLst/>
                <a:latin typeface="+mn-lt"/>
              </a:rPr>
              <a:t> </a:t>
            </a:r>
          </a:p>
          <a:p>
            <a:endParaRPr lang="en-US" sz="900" i="0" dirty="0">
              <a:solidFill>
                <a:srgbClr val="333333"/>
              </a:solidFill>
              <a:effectLst/>
              <a:latin typeface="+mn-lt"/>
            </a:endParaRPr>
          </a:p>
          <a:p>
            <a:r>
              <a:rPr lang="en-US" sz="900" b="0" i="0" dirty="0">
                <a:solidFill>
                  <a:srgbClr val="1F1F1F"/>
                </a:solidFill>
                <a:effectLst/>
                <a:latin typeface="+mn-lt"/>
              </a:rPr>
              <a:t>Milenkovic, (2021) </a:t>
            </a:r>
            <a:r>
              <a:rPr lang="en-US" sz="900" dirty="0">
                <a:solidFill>
                  <a:srgbClr val="333333"/>
                </a:solidFill>
                <a:latin typeface="+mn-lt"/>
              </a:rPr>
              <a:t>Wrist singularity avoidance with a robot end-effector adding an oblique, redundant axis </a:t>
            </a:r>
          </a:p>
          <a:p>
            <a:endParaRPr lang="en-US" sz="900" dirty="0">
              <a:solidFill>
                <a:srgbClr val="333333"/>
              </a:solidFill>
              <a:latin typeface="+mn-lt"/>
            </a:endParaRPr>
          </a:p>
          <a:p>
            <a:r>
              <a:rPr lang="en-US" sz="900" dirty="0">
                <a:solidFill>
                  <a:srgbClr val="333333"/>
                </a:solidFill>
                <a:latin typeface="+mn-lt"/>
              </a:rPr>
              <a:t>Shi </a:t>
            </a:r>
            <a:r>
              <a:rPr lang="en-US" sz="900" b="0" i="0" dirty="0">
                <a:solidFill>
                  <a:srgbClr val="202124"/>
                </a:solidFill>
                <a:effectLst/>
                <a:latin typeface="+mn-lt"/>
              </a:rPr>
              <a:t>et al., (</a:t>
            </a:r>
            <a:r>
              <a:rPr lang="en-US" sz="900" dirty="0">
                <a:solidFill>
                  <a:srgbClr val="333333"/>
                </a:solidFill>
                <a:latin typeface="+mn-lt"/>
              </a:rPr>
              <a:t>2021) Kinematics and Singularity Analysis of a 7-DOF Redundant Manipulator</a:t>
            </a:r>
          </a:p>
          <a:p>
            <a:endParaRPr lang="en-US" sz="900" dirty="0">
              <a:solidFill>
                <a:srgbClr val="333333"/>
              </a:solidFill>
              <a:latin typeface="+mn-lt"/>
            </a:endParaRPr>
          </a:p>
          <a:p>
            <a:pPr algn="l"/>
            <a:r>
              <a:rPr lang="en-US" sz="900" i="0" dirty="0">
                <a:solidFill>
                  <a:srgbClr val="333333"/>
                </a:solidFill>
                <a:effectLst/>
                <a:latin typeface="+mn-lt"/>
              </a:rPr>
              <a:t>Dai </a:t>
            </a:r>
            <a:r>
              <a:rPr lang="en-US" sz="900" b="0" i="0" dirty="0">
                <a:solidFill>
                  <a:srgbClr val="202124"/>
                </a:solidFill>
                <a:effectLst/>
                <a:latin typeface="+mn-lt"/>
              </a:rPr>
              <a:t>et al.,</a:t>
            </a:r>
            <a:r>
              <a:rPr lang="en-US" sz="900" i="0" dirty="0">
                <a:solidFill>
                  <a:srgbClr val="333333"/>
                </a:solidFill>
                <a:effectLst/>
                <a:latin typeface="+mn-lt"/>
              </a:rPr>
              <a:t> (2020) Planning Jerk-Optimized Trajectory With Discrete Time Constraints for Redundant Robots</a:t>
            </a:r>
          </a:p>
          <a:p>
            <a:pPr algn="l"/>
            <a:endParaRPr lang="en-US" sz="900" i="0" dirty="0">
              <a:solidFill>
                <a:srgbClr val="333333"/>
              </a:solidFill>
              <a:effectLst/>
              <a:latin typeface="+mn-lt"/>
            </a:endParaRPr>
          </a:p>
          <a:p>
            <a:r>
              <a:rPr lang="en-US" sz="900" dirty="0">
                <a:solidFill>
                  <a:srgbClr val="333333"/>
                </a:solidFill>
                <a:latin typeface="+mn-lt"/>
              </a:rPr>
              <a:t>Jiang </a:t>
            </a:r>
            <a:r>
              <a:rPr lang="en-US" sz="900" b="0" i="0" dirty="0">
                <a:solidFill>
                  <a:srgbClr val="202124"/>
                </a:solidFill>
                <a:effectLst/>
                <a:latin typeface="+mn-lt"/>
              </a:rPr>
              <a:t>et al., (</a:t>
            </a:r>
            <a:r>
              <a:rPr lang="en-US" sz="900" dirty="0">
                <a:solidFill>
                  <a:srgbClr val="333333"/>
                </a:solidFill>
                <a:latin typeface="+mn-lt"/>
              </a:rPr>
              <a:t>2017) Time-Jerk Optimal Trajectory Planning for a 7-DOF Redundant Robot Using the Sequential Quadratic Programming Method</a:t>
            </a:r>
          </a:p>
          <a:p>
            <a:r>
              <a:rPr lang="en-US" sz="900" dirty="0">
                <a:solidFill>
                  <a:srgbClr val="333333"/>
                </a:solidFill>
                <a:latin typeface="+mn-lt"/>
              </a:rPr>
              <a:t> </a:t>
            </a:r>
          </a:p>
          <a:p>
            <a:r>
              <a:rPr lang="en-US" sz="900" i="0" dirty="0">
                <a:solidFill>
                  <a:srgbClr val="333333"/>
                </a:solidFill>
                <a:effectLst/>
                <a:latin typeface="+mn-lt"/>
              </a:rPr>
              <a:t>Bien Duong (2021) On the Effect of the End-effector Point Trajectory on the Joint Jerk of the Redundant Manipulators</a:t>
            </a:r>
          </a:p>
          <a:p>
            <a:endParaRPr lang="en-US" sz="900" i="0" dirty="0">
              <a:solidFill>
                <a:srgbClr val="333333"/>
              </a:solidFill>
              <a:effectLst/>
              <a:latin typeface="+mn-lt"/>
            </a:endParaRPr>
          </a:p>
          <a:p>
            <a:r>
              <a:rPr lang="en-US" sz="900" dirty="0">
                <a:solidFill>
                  <a:srgbClr val="333333"/>
                </a:solidFill>
                <a:latin typeface="+mn-lt"/>
              </a:rPr>
              <a:t>Wu </a:t>
            </a:r>
            <a:r>
              <a:rPr lang="en-US" sz="900" b="0" i="0" dirty="0">
                <a:solidFill>
                  <a:srgbClr val="202124"/>
                </a:solidFill>
                <a:effectLst/>
                <a:latin typeface="+mn-lt"/>
              </a:rPr>
              <a:t>et al., (</a:t>
            </a:r>
            <a:r>
              <a:rPr lang="en-US" sz="900" dirty="0">
                <a:solidFill>
                  <a:srgbClr val="333333"/>
                </a:solidFill>
                <a:latin typeface="+mn-lt"/>
              </a:rPr>
              <a:t>2021) Review of Industrial Robot Stiffness Identification and Modelling</a:t>
            </a:r>
          </a:p>
          <a:p>
            <a:endParaRPr lang="en-US" sz="900" dirty="0">
              <a:solidFill>
                <a:srgbClr val="333333"/>
              </a:solidFill>
              <a:latin typeface="+mn-lt"/>
            </a:endParaRPr>
          </a:p>
          <a:p>
            <a:r>
              <a:rPr lang="en-US" sz="900" b="0" i="0" dirty="0">
                <a:solidFill>
                  <a:srgbClr val="111111"/>
                </a:solidFill>
                <a:effectLst/>
                <a:latin typeface="+mn-lt"/>
              </a:rPr>
              <a:t>Xiong </a:t>
            </a:r>
            <a:r>
              <a:rPr lang="en-US" sz="900" b="0" i="0" dirty="0">
                <a:solidFill>
                  <a:srgbClr val="202124"/>
                </a:solidFill>
                <a:effectLst/>
                <a:latin typeface="+mn-lt"/>
              </a:rPr>
              <a:t>et al., (</a:t>
            </a:r>
            <a:r>
              <a:rPr lang="en-US" sz="900" b="0" i="0" dirty="0">
                <a:solidFill>
                  <a:srgbClr val="111111"/>
                </a:solidFill>
                <a:effectLst/>
                <a:latin typeface="+mn-lt"/>
              </a:rPr>
              <a:t>2019) Stiffness-based Pose Optimization of an Industrial Robot for Five-axis Milling </a:t>
            </a:r>
          </a:p>
          <a:p>
            <a:endParaRPr lang="en-US" sz="900" b="0" i="0" dirty="0">
              <a:solidFill>
                <a:srgbClr val="111111"/>
              </a:solidFill>
              <a:effectLst/>
              <a:latin typeface="+mn-lt"/>
            </a:endParaRPr>
          </a:p>
          <a:p>
            <a:r>
              <a:rPr lang="en-US" sz="900" dirty="0">
                <a:solidFill>
                  <a:srgbClr val="111111"/>
                </a:solidFill>
                <a:latin typeface="+mn-lt"/>
              </a:rPr>
              <a:t>Wang</a:t>
            </a:r>
            <a:r>
              <a:rPr lang="en-US" sz="900" b="0" i="0" dirty="0">
                <a:solidFill>
                  <a:srgbClr val="202124"/>
                </a:solidFill>
                <a:effectLst/>
                <a:latin typeface="+mn-lt"/>
              </a:rPr>
              <a:t> et al.,</a:t>
            </a:r>
            <a:r>
              <a:rPr lang="en-US" sz="900" dirty="0">
                <a:solidFill>
                  <a:srgbClr val="111111"/>
                </a:solidFill>
                <a:latin typeface="+mn-lt"/>
              </a:rPr>
              <a:t> (2022) Optimization of redundant degree of freedom in robotic milling considering chatter stability</a:t>
            </a:r>
          </a:p>
          <a:p>
            <a:br>
              <a:rPr lang="en-US" sz="900" dirty="0">
                <a:solidFill>
                  <a:srgbClr val="111111"/>
                </a:solidFill>
                <a:latin typeface="+mn-lt"/>
              </a:rPr>
            </a:br>
            <a:r>
              <a:rPr lang="en-US" sz="900" b="0" i="0" dirty="0" err="1">
                <a:solidFill>
                  <a:srgbClr val="111111"/>
                </a:solidFill>
                <a:effectLst/>
                <a:latin typeface="+mn-lt"/>
              </a:rPr>
              <a:t>Cvitanic</a:t>
            </a:r>
            <a:r>
              <a:rPr lang="en-US" sz="900" b="0" i="0" dirty="0">
                <a:solidFill>
                  <a:srgbClr val="111111"/>
                </a:solidFill>
                <a:effectLst/>
                <a:latin typeface="+mn-lt"/>
              </a:rPr>
              <a:t> </a:t>
            </a:r>
            <a:r>
              <a:rPr lang="en-US" sz="900" b="0" i="0" dirty="0">
                <a:solidFill>
                  <a:srgbClr val="202124"/>
                </a:solidFill>
                <a:effectLst/>
                <a:latin typeface="+mn-lt"/>
              </a:rPr>
              <a:t>et al., (</a:t>
            </a:r>
            <a:r>
              <a:rPr lang="en-US" sz="900" b="0" i="0" dirty="0">
                <a:solidFill>
                  <a:srgbClr val="111111"/>
                </a:solidFill>
                <a:effectLst/>
                <a:latin typeface="+mn-lt"/>
              </a:rPr>
              <a:t>2020) Pose optimization in robotic machining using static and dynamic stiffness models</a:t>
            </a:r>
          </a:p>
          <a:p>
            <a:br>
              <a:rPr lang="en-US" sz="900" b="0" i="0" dirty="0">
                <a:solidFill>
                  <a:srgbClr val="111111"/>
                </a:solidFill>
                <a:effectLst/>
                <a:latin typeface="+mn-lt"/>
              </a:rPr>
            </a:br>
            <a:r>
              <a:rPr lang="de-DE" sz="900" dirty="0">
                <a:solidFill>
                  <a:srgbClr val="111111"/>
                </a:solidFill>
                <a:latin typeface="+mn-lt"/>
              </a:rPr>
              <a:t>Uhlmann </a:t>
            </a:r>
            <a:r>
              <a:rPr lang="en-US" sz="900" b="0" i="0" dirty="0">
                <a:solidFill>
                  <a:srgbClr val="202124"/>
                </a:solidFill>
                <a:effectLst/>
                <a:latin typeface="+mn-lt"/>
              </a:rPr>
              <a:t>et al., (</a:t>
            </a:r>
            <a:r>
              <a:rPr lang="de-DE" sz="900" dirty="0">
                <a:solidFill>
                  <a:srgbClr val="111111"/>
                </a:solidFill>
                <a:latin typeface="+mn-lt"/>
              </a:rPr>
              <a:t>2016) </a:t>
            </a:r>
            <a:r>
              <a:rPr lang="en-US" sz="900" dirty="0">
                <a:solidFill>
                  <a:srgbClr val="111111"/>
                </a:solidFill>
                <a:latin typeface="+mn-lt"/>
              </a:rPr>
              <a:t>Energy Efficient Usage of Industrial Robots for Machining Processes </a:t>
            </a:r>
          </a:p>
          <a:p>
            <a:endParaRPr lang="en-US" sz="900" dirty="0">
              <a:solidFill>
                <a:srgbClr val="111111"/>
              </a:solidFill>
              <a:latin typeface="+mn-lt"/>
            </a:endParaRPr>
          </a:p>
          <a:p>
            <a:r>
              <a:rPr lang="it-IT" sz="900" b="0" i="0" dirty="0">
                <a:solidFill>
                  <a:srgbClr val="111111"/>
                </a:solidFill>
                <a:effectLst/>
                <a:latin typeface="+mn-lt"/>
              </a:rPr>
              <a:t>Boscariol</a:t>
            </a:r>
            <a:r>
              <a:rPr lang="en-US" sz="900" b="0" i="0" dirty="0">
                <a:solidFill>
                  <a:srgbClr val="202124"/>
                </a:solidFill>
                <a:effectLst/>
                <a:latin typeface="+mn-lt"/>
              </a:rPr>
              <a:t> et al., (</a:t>
            </a:r>
            <a:r>
              <a:rPr lang="it-IT" sz="900" b="0" i="0" dirty="0">
                <a:solidFill>
                  <a:srgbClr val="111111"/>
                </a:solidFill>
                <a:effectLst/>
                <a:latin typeface="+mn-lt"/>
              </a:rPr>
              <a:t>2020) </a:t>
            </a:r>
            <a:r>
              <a:rPr lang="en-US" sz="900" b="0" i="0" dirty="0">
                <a:solidFill>
                  <a:srgbClr val="111111"/>
                </a:solidFill>
                <a:effectLst/>
                <a:latin typeface="+mn-lt"/>
              </a:rPr>
              <a:t>Energy Optimization of Functionally Redundant Robots through Motion Design</a:t>
            </a:r>
          </a:p>
          <a:p>
            <a:endParaRPr lang="en-US" sz="900" b="0" i="0" dirty="0">
              <a:solidFill>
                <a:srgbClr val="111111"/>
              </a:solidFill>
              <a:effectLst/>
              <a:latin typeface="+mn-lt"/>
            </a:endParaRPr>
          </a:p>
          <a:p>
            <a:r>
              <a:rPr lang="en-US" sz="900" b="0" i="0" dirty="0">
                <a:solidFill>
                  <a:srgbClr val="111111"/>
                </a:solidFill>
                <a:effectLst/>
                <a:latin typeface="+mn-lt"/>
              </a:rPr>
              <a:t>Soori</a:t>
            </a:r>
            <a:r>
              <a:rPr lang="en-US" sz="900" b="0" i="0" dirty="0">
                <a:solidFill>
                  <a:srgbClr val="202124"/>
                </a:solidFill>
                <a:effectLst/>
                <a:latin typeface="+mn-lt"/>
              </a:rPr>
              <a:t> et al.,</a:t>
            </a:r>
            <a:r>
              <a:rPr lang="en-US" sz="900" b="0" i="0" dirty="0">
                <a:solidFill>
                  <a:srgbClr val="111111"/>
                </a:solidFill>
                <a:effectLst/>
                <a:latin typeface="+mn-lt"/>
              </a:rPr>
              <a:t> (2015)</a:t>
            </a:r>
            <a:r>
              <a:rPr lang="en-US" sz="900" b="0" i="0" dirty="0">
                <a:solidFill>
                  <a:srgbClr val="1F1F1F"/>
                </a:solidFill>
                <a:effectLst/>
                <a:latin typeface="+mn-lt"/>
              </a:rPr>
              <a:t> Optimization of energy consumption in industrial robots, a review</a:t>
            </a:r>
            <a:endParaRPr lang="en-DE" sz="900" dirty="0" err="1">
              <a:latin typeface="+mn-lt"/>
            </a:endParaRPr>
          </a:p>
        </p:txBody>
      </p:sp>
    </p:spTree>
    <p:extLst>
      <p:ext uri="{BB962C8B-B14F-4D97-AF65-F5344CB8AC3E}">
        <p14:creationId xmlns:p14="http://schemas.microsoft.com/office/powerpoint/2010/main" val="116774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A714-397F-0BC2-2F80-9B0FC0C5D9E3}"/>
              </a:ext>
            </a:extLst>
          </p:cNvPr>
          <p:cNvSpPr>
            <a:spLocks noGrp="1"/>
          </p:cNvSpPr>
          <p:nvPr>
            <p:ph type="title"/>
          </p:nvPr>
        </p:nvSpPr>
        <p:spPr/>
        <p:txBody>
          <a:bodyPr/>
          <a:lstStyle/>
          <a:p>
            <a:r>
              <a:rPr lang="en-US" sz="2400" dirty="0"/>
              <a:t>Table of Contents</a:t>
            </a:r>
            <a:endParaRPr lang="en-US" dirty="0"/>
          </a:p>
        </p:txBody>
      </p:sp>
      <p:sp>
        <p:nvSpPr>
          <p:cNvPr id="3" name="Text Placeholder 2">
            <a:extLst>
              <a:ext uri="{FF2B5EF4-FFF2-40B4-BE49-F238E27FC236}">
                <a16:creationId xmlns:a16="http://schemas.microsoft.com/office/drawing/2014/main" id="{008B7A83-0FF1-A6D9-7CC0-AC79DBB6C178}"/>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F8B78FF-CC98-02BF-2641-AD2428F40C6B}"/>
              </a:ext>
            </a:extLst>
          </p:cNvPr>
          <p:cNvSpPr>
            <a:spLocks noGrp="1"/>
          </p:cNvSpPr>
          <p:nvPr>
            <p:ph type="sldNum" sz="quarter" idx="4"/>
          </p:nvPr>
        </p:nvSpPr>
        <p:spPr>
          <a:xfrm>
            <a:off x="11298421" y="6586186"/>
            <a:ext cx="461783" cy="140488"/>
          </a:xfrm>
        </p:spPr>
        <p:txBody>
          <a:bodyPr/>
          <a:lstStyle/>
          <a:p>
            <a:pPr algn="r">
              <a:lnSpc>
                <a:spcPct val="110000"/>
              </a:lnSpc>
            </a:pPr>
            <a:fld id="{0150336B-E114-481A-A5C5-087F4C05B58E}" type="slidenum">
              <a:rPr lang="en-US" smtClean="0"/>
              <a:pPr algn="r">
                <a:lnSpc>
                  <a:spcPct val="110000"/>
                </a:lnSpc>
              </a:pPr>
              <a:t>2</a:t>
            </a:fld>
            <a:endParaRPr lang="en-US" dirty="0"/>
          </a:p>
        </p:txBody>
      </p:sp>
      <p:sp>
        <p:nvSpPr>
          <p:cNvPr id="5" name="Rechteck 18">
            <a:hlinkClick r:id="" action="ppaction://noaction"/>
            <a:extLst>
              <a:ext uri="{FF2B5EF4-FFF2-40B4-BE49-F238E27FC236}">
                <a16:creationId xmlns:a16="http://schemas.microsoft.com/office/drawing/2014/main" id="{63B1F9B2-B8B0-C9D1-5026-E6BFD01C9AB1}"/>
              </a:ext>
            </a:extLst>
          </p:cNvPr>
          <p:cNvSpPr/>
          <p:nvPr>
            <p:custDataLst>
              <p:tags r:id="rId1"/>
            </p:custDataLst>
          </p:nvPr>
        </p:nvSpPr>
        <p:spPr>
          <a:xfrm>
            <a:off x="776288" y="355465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Implementation and Results</a:t>
            </a:r>
          </a:p>
          <a:p>
            <a:endParaRPr lang="en-US" sz="1600" dirty="0">
              <a:solidFill>
                <a:schemeClr val="tx1"/>
              </a:solidFill>
            </a:endParaRPr>
          </a:p>
        </p:txBody>
      </p:sp>
      <p:sp>
        <p:nvSpPr>
          <p:cNvPr id="6" name="Rechteck 17">
            <a:hlinkClick r:id="" action="ppaction://noaction"/>
            <a:extLst>
              <a:ext uri="{FF2B5EF4-FFF2-40B4-BE49-F238E27FC236}">
                <a16:creationId xmlns:a16="http://schemas.microsoft.com/office/drawing/2014/main" id="{2C1029A2-E970-A480-7383-A1285C5269C6}"/>
              </a:ext>
            </a:extLst>
          </p:cNvPr>
          <p:cNvSpPr/>
          <p:nvPr>
            <p:custDataLst>
              <p:tags r:id="rId2"/>
            </p:custDataLst>
          </p:nvPr>
        </p:nvSpPr>
        <p:spPr>
          <a:xfrm>
            <a:off x="395288" y="355465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5</a:t>
            </a:r>
          </a:p>
        </p:txBody>
      </p:sp>
      <p:sp>
        <p:nvSpPr>
          <p:cNvPr id="7" name="Rechteck 15">
            <a:hlinkClick r:id="" action="ppaction://noaction"/>
            <a:extLst>
              <a:ext uri="{FF2B5EF4-FFF2-40B4-BE49-F238E27FC236}">
                <a16:creationId xmlns:a16="http://schemas.microsoft.com/office/drawing/2014/main" id="{2F56D7D5-CA6F-1D2D-48CB-F61276FB2245}"/>
              </a:ext>
            </a:extLst>
          </p:cNvPr>
          <p:cNvSpPr/>
          <p:nvPr>
            <p:custDataLst>
              <p:tags r:id="rId3"/>
            </p:custDataLst>
          </p:nvPr>
        </p:nvSpPr>
        <p:spPr>
          <a:xfrm>
            <a:off x="776288" y="309104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Methodology</a:t>
            </a:r>
          </a:p>
        </p:txBody>
      </p:sp>
      <p:sp>
        <p:nvSpPr>
          <p:cNvPr id="8" name="Rechteck 14">
            <a:hlinkClick r:id="" action="ppaction://noaction"/>
            <a:extLst>
              <a:ext uri="{FF2B5EF4-FFF2-40B4-BE49-F238E27FC236}">
                <a16:creationId xmlns:a16="http://schemas.microsoft.com/office/drawing/2014/main" id="{83B43383-EE25-5600-E4C6-22BDC7BD54A7}"/>
              </a:ext>
            </a:extLst>
          </p:cNvPr>
          <p:cNvSpPr/>
          <p:nvPr>
            <p:custDataLst>
              <p:tags r:id="rId4"/>
            </p:custDataLst>
          </p:nvPr>
        </p:nvSpPr>
        <p:spPr>
          <a:xfrm>
            <a:off x="395288" y="309104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4</a:t>
            </a:r>
          </a:p>
        </p:txBody>
      </p:sp>
      <p:sp>
        <p:nvSpPr>
          <p:cNvPr id="9" name="Rechteck 12">
            <a:hlinkClick r:id="" action="ppaction://noaction"/>
            <a:extLst>
              <a:ext uri="{FF2B5EF4-FFF2-40B4-BE49-F238E27FC236}">
                <a16:creationId xmlns:a16="http://schemas.microsoft.com/office/drawing/2014/main" id="{64450BDF-4F44-8AF9-2ED8-02CACDA9C54E}"/>
              </a:ext>
            </a:extLst>
          </p:cNvPr>
          <p:cNvSpPr/>
          <p:nvPr>
            <p:custDataLst>
              <p:tags r:id="rId5"/>
            </p:custDataLst>
          </p:nvPr>
        </p:nvSpPr>
        <p:spPr>
          <a:xfrm>
            <a:off x="776288" y="262743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State of the Art</a:t>
            </a:r>
          </a:p>
        </p:txBody>
      </p:sp>
      <p:sp>
        <p:nvSpPr>
          <p:cNvPr id="10" name="Rechteck 11">
            <a:hlinkClick r:id="" action="ppaction://noaction"/>
            <a:extLst>
              <a:ext uri="{FF2B5EF4-FFF2-40B4-BE49-F238E27FC236}">
                <a16:creationId xmlns:a16="http://schemas.microsoft.com/office/drawing/2014/main" id="{731BAFFE-AB20-30A6-8D82-53B404600F70}"/>
              </a:ext>
            </a:extLst>
          </p:cNvPr>
          <p:cNvSpPr/>
          <p:nvPr>
            <p:custDataLst>
              <p:tags r:id="rId6"/>
            </p:custDataLst>
          </p:nvPr>
        </p:nvSpPr>
        <p:spPr>
          <a:xfrm>
            <a:off x="395288" y="262743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3</a:t>
            </a:r>
          </a:p>
        </p:txBody>
      </p:sp>
      <p:sp>
        <p:nvSpPr>
          <p:cNvPr id="11" name="Rechteck 9">
            <a:hlinkClick r:id="" action="ppaction://noaction"/>
            <a:extLst>
              <a:ext uri="{FF2B5EF4-FFF2-40B4-BE49-F238E27FC236}">
                <a16:creationId xmlns:a16="http://schemas.microsoft.com/office/drawing/2014/main" id="{0F53795A-802F-0BA8-1AA2-46C7124CC78D}"/>
              </a:ext>
            </a:extLst>
          </p:cNvPr>
          <p:cNvSpPr/>
          <p:nvPr>
            <p:custDataLst>
              <p:tags r:id="rId7"/>
            </p:custDataLst>
          </p:nvPr>
        </p:nvSpPr>
        <p:spPr>
          <a:xfrm>
            <a:off x="776288" y="216382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Problem Formulation and Aim</a:t>
            </a:r>
          </a:p>
        </p:txBody>
      </p:sp>
      <p:sp>
        <p:nvSpPr>
          <p:cNvPr id="12" name="Rechteck 8">
            <a:hlinkClick r:id="" action="ppaction://noaction"/>
            <a:extLst>
              <a:ext uri="{FF2B5EF4-FFF2-40B4-BE49-F238E27FC236}">
                <a16:creationId xmlns:a16="http://schemas.microsoft.com/office/drawing/2014/main" id="{D1EF97F3-E328-E1B3-5241-1BF56467080E}"/>
              </a:ext>
            </a:extLst>
          </p:cNvPr>
          <p:cNvSpPr/>
          <p:nvPr>
            <p:custDataLst>
              <p:tags r:id="rId8"/>
            </p:custDataLst>
          </p:nvPr>
        </p:nvSpPr>
        <p:spPr>
          <a:xfrm>
            <a:off x="395288" y="216382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2</a:t>
            </a:r>
          </a:p>
        </p:txBody>
      </p:sp>
      <p:sp>
        <p:nvSpPr>
          <p:cNvPr id="13" name="Rechteck 6">
            <a:hlinkClick r:id="" action="ppaction://noaction"/>
            <a:extLst>
              <a:ext uri="{FF2B5EF4-FFF2-40B4-BE49-F238E27FC236}">
                <a16:creationId xmlns:a16="http://schemas.microsoft.com/office/drawing/2014/main" id="{EC1C052D-783C-9B62-51D7-DFE97E86EF43}"/>
              </a:ext>
            </a:extLst>
          </p:cNvPr>
          <p:cNvSpPr/>
          <p:nvPr>
            <p:custDataLst>
              <p:tags r:id="rId9"/>
            </p:custDataLst>
          </p:nvPr>
        </p:nvSpPr>
        <p:spPr>
          <a:xfrm>
            <a:off x="776288" y="170021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Motivation</a:t>
            </a:r>
          </a:p>
        </p:txBody>
      </p:sp>
      <p:sp>
        <p:nvSpPr>
          <p:cNvPr id="14" name="Rechteck 5">
            <a:hlinkClick r:id="" action="ppaction://noaction"/>
            <a:extLst>
              <a:ext uri="{FF2B5EF4-FFF2-40B4-BE49-F238E27FC236}">
                <a16:creationId xmlns:a16="http://schemas.microsoft.com/office/drawing/2014/main" id="{FA24DDA1-AEAE-1667-7339-449308C83617}"/>
              </a:ext>
            </a:extLst>
          </p:cNvPr>
          <p:cNvSpPr/>
          <p:nvPr>
            <p:custDataLst>
              <p:tags r:id="rId10"/>
            </p:custDataLst>
          </p:nvPr>
        </p:nvSpPr>
        <p:spPr>
          <a:xfrm>
            <a:off x="395288" y="170021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1</a:t>
            </a:r>
          </a:p>
        </p:txBody>
      </p:sp>
      <p:sp>
        <p:nvSpPr>
          <p:cNvPr id="16" name="Rechteck 18">
            <a:hlinkClick r:id="" action="ppaction://noaction"/>
            <a:extLst>
              <a:ext uri="{FF2B5EF4-FFF2-40B4-BE49-F238E27FC236}">
                <a16:creationId xmlns:a16="http://schemas.microsoft.com/office/drawing/2014/main" id="{A7073AE7-8D26-487C-2D3C-0F36BACDCA5A}"/>
              </a:ext>
            </a:extLst>
          </p:cNvPr>
          <p:cNvSpPr/>
          <p:nvPr>
            <p:custDataLst>
              <p:tags r:id="rId11"/>
            </p:custDataLst>
          </p:nvPr>
        </p:nvSpPr>
        <p:spPr>
          <a:xfrm>
            <a:off x="776288" y="401826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Summary and Outlook</a:t>
            </a:r>
          </a:p>
        </p:txBody>
      </p:sp>
      <p:sp>
        <p:nvSpPr>
          <p:cNvPr id="17" name="Rechteck 17">
            <a:hlinkClick r:id="" action="ppaction://noaction"/>
            <a:extLst>
              <a:ext uri="{FF2B5EF4-FFF2-40B4-BE49-F238E27FC236}">
                <a16:creationId xmlns:a16="http://schemas.microsoft.com/office/drawing/2014/main" id="{7DBD71AD-1A3F-F566-65DF-4E040D1F02C8}"/>
              </a:ext>
            </a:extLst>
          </p:cNvPr>
          <p:cNvSpPr/>
          <p:nvPr>
            <p:custDataLst>
              <p:tags r:id="rId12"/>
            </p:custDataLst>
          </p:nvPr>
        </p:nvSpPr>
        <p:spPr>
          <a:xfrm>
            <a:off x="427043" y="401826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6</a:t>
            </a:r>
          </a:p>
        </p:txBody>
      </p:sp>
    </p:spTree>
    <p:extLst>
      <p:ext uri="{BB962C8B-B14F-4D97-AF65-F5344CB8AC3E}">
        <p14:creationId xmlns:p14="http://schemas.microsoft.com/office/powerpoint/2010/main" val="256189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F8FD-19EC-5536-A93C-B777A7332F02}"/>
              </a:ext>
            </a:extLst>
          </p:cNvPr>
          <p:cNvSpPr>
            <a:spLocks noGrp="1"/>
          </p:cNvSpPr>
          <p:nvPr>
            <p:ph type="title"/>
          </p:nvPr>
        </p:nvSpPr>
        <p:spPr/>
        <p:txBody>
          <a:bodyPr/>
          <a:lstStyle/>
          <a:p>
            <a:r>
              <a:rPr lang="en-US" dirty="0"/>
              <a:t>CNC machines</a:t>
            </a:r>
            <a:endParaRPr lang="en-DE" dirty="0"/>
          </a:p>
        </p:txBody>
      </p:sp>
      <p:sp>
        <p:nvSpPr>
          <p:cNvPr id="4" name="Slide Number Placeholder 3">
            <a:extLst>
              <a:ext uri="{FF2B5EF4-FFF2-40B4-BE49-F238E27FC236}">
                <a16:creationId xmlns:a16="http://schemas.microsoft.com/office/drawing/2014/main" id="{09F06E74-9B90-86FF-C8EC-30786E3DBEB7}"/>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20</a:t>
            </a:fld>
            <a:endParaRPr lang="de-DE" dirty="0"/>
          </a:p>
        </p:txBody>
      </p:sp>
      <p:pic>
        <p:nvPicPr>
          <p:cNvPr id="8" name="Picture 7" descr="A large white machine with text&#10;&#10;Description automatically generated">
            <a:extLst>
              <a:ext uri="{FF2B5EF4-FFF2-40B4-BE49-F238E27FC236}">
                <a16:creationId xmlns:a16="http://schemas.microsoft.com/office/drawing/2014/main" id="{544F395E-6C30-3315-A26C-204F41D007BC}"/>
              </a:ext>
            </a:extLst>
          </p:cNvPr>
          <p:cNvPicPr>
            <a:picLocks noChangeAspect="1"/>
          </p:cNvPicPr>
          <p:nvPr/>
        </p:nvPicPr>
        <p:blipFill>
          <a:blip r:embed="rId2"/>
          <a:stretch>
            <a:fillRect/>
          </a:stretch>
        </p:blipFill>
        <p:spPr>
          <a:xfrm>
            <a:off x="-5990" y="1808163"/>
            <a:ext cx="7632848" cy="4102655"/>
          </a:xfrm>
          <a:prstGeom prst="rect">
            <a:avLst/>
          </a:prstGeom>
        </p:spPr>
      </p:pic>
      <p:pic>
        <p:nvPicPr>
          <p:cNvPr id="10" name="Picture 9" descr="A drawing of a machine&#10;&#10;Description automatically generated">
            <a:extLst>
              <a:ext uri="{FF2B5EF4-FFF2-40B4-BE49-F238E27FC236}">
                <a16:creationId xmlns:a16="http://schemas.microsoft.com/office/drawing/2014/main" id="{5CFBB493-7950-A093-3835-CD0AF40776C7}"/>
              </a:ext>
            </a:extLst>
          </p:cNvPr>
          <p:cNvPicPr>
            <a:picLocks noChangeAspect="1"/>
          </p:cNvPicPr>
          <p:nvPr/>
        </p:nvPicPr>
        <p:blipFill>
          <a:blip r:embed="rId3"/>
          <a:stretch>
            <a:fillRect/>
          </a:stretch>
        </p:blipFill>
        <p:spPr>
          <a:xfrm>
            <a:off x="7069000" y="712791"/>
            <a:ext cx="4759603" cy="5711524"/>
          </a:xfrm>
          <a:prstGeom prst="rect">
            <a:avLst/>
          </a:prstGeom>
        </p:spPr>
      </p:pic>
    </p:spTree>
    <p:extLst>
      <p:ext uri="{BB962C8B-B14F-4D97-AF65-F5344CB8AC3E}">
        <p14:creationId xmlns:p14="http://schemas.microsoft.com/office/powerpoint/2010/main" val="388122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2F11-18A0-EAB7-D9EE-E88CD5799346}"/>
              </a:ext>
            </a:extLst>
          </p:cNvPr>
          <p:cNvSpPr>
            <a:spLocks noGrp="1"/>
          </p:cNvSpPr>
          <p:nvPr>
            <p:ph type="title"/>
          </p:nvPr>
        </p:nvSpPr>
        <p:spPr/>
        <p:txBody>
          <a:bodyPr/>
          <a:lstStyle/>
          <a:p>
            <a:r>
              <a:rPr lang="en-US" dirty="0"/>
              <a:t>Industrial Robot</a:t>
            </a:r>
            <a:endParaRPr lang="en-DE" dirty="0"/>
          </a:p>
        </p:txBody>
      </p:sp>
      <p:sp>
        <p:nvSpPr>
          <p:cNvPr id="4" name="Slide Number Placeholder 3">
            <a:extLst>
              <a:ext uri="{FF2B5EF4-FFF2-40B4-BE49-F238E27FC236}">
                <a16:creationId xmlns:a16="http://schemas.microsoft.com/office/drawing/2014/main" id="{E6CA2B7B-A225-49C3-E7BD-ADD096B0EE06}"/>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21</a:t>
            </a:fld>
            <a:endParaRPr lang="de-DE" dirty="0"/>
          </a:p>
        </p:txBody>
      </p:sp>
      <p:pic>
        <p:nvPicPr>
          <p:cNvPr id="6" name="Picture 5" descr="A drawing of a robot arm&#10;&#10;Description automatically generated">
            <a:extLst>
              <a:ext uri="{FF2B5EF4-FFF2-40B4-BE49-F238E27FC236}">
                <a16:creationId xmlns:a16="http://schemas.microsoft.com/office/drawing/2014/main" id="{0E5695F4-3E9F-D367-1932-27DA082CC17F}"/>
              </a:ext>
            </a:extLst>
          </p:cNvPr>
          <p:cNvPicPr>
            <a:picLocks noChangeAspect="1"/>
          </p:cNvPicPr>
          <p:nvPr/>
        </p:nvPicPr>
        <p:blipFill>
          <a:blip r:embed="rId2"/>
          <a:stretch>
            <a:fillRect/>
          </a:stretch>
        </p:blipFill>
        <p:spPr>
          <a:xfrm>
            <a:off x="1507815" y="712791"/>
            <a:ext cx="9176370" cy="5462640"/>
          </a:xfrm>
          <a:prstGeom prst="rect">
            <a:avLst/>
          </a:prstGeom>
        </p:spPr>
      </p:pic>
    </p:spTree>
    <p:extLst>
      <p:ext uri="{BB962C8B-B14F-4D97-AF65-F5344CB8AC3E}">
        <p14:creationId xmlns:p14="http://schemas.microsoft.com/office/powerpoint/2010/main" val="2878004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machine with a mechanical arm&#10;&#10;Description automatically generated with medium confidence">
            <a:extLst>
              <a:ext uri="{FF2B5EF4-FFF2-40B4-BE49-F238E27FC236}">
                <a16:creationId xmlns:a16="http://schemas.microsoft.com/office/drawing/2014/main" id="{2585AF49-A440-A06A-75CD-996AEB3A64EC}"/>
              </a:ext>
            </a:extLst>
          </p:cNvPr>
          <p:cNvPicPr>
            <a:picLocks noChangeAspect="1"/>
          </p:cNvPicPr>
          <p:nvPr/>
        </p:nvPicPr>
        <p:blipFill rotWithShape="1">
          <a:blip r:embed="rId2"/>
          <a:srcRect r="44443"/>
          <a:stretch/>
        </p:blipFill>
        <p:spPr>
          <a:xfrm>
            <a:off x="422286" y="1934257"/>
            <a:ext cx="5313674" cy="3872818"/>
          </a:xfrm>
          <a:prstGeom prst="rect">
            <a:avLst/>
          </a:prstGeom>
        </p:spPr>
      </p:pic>
      <p:pic>
        <p:nvPicPr>
          <p:cNvPr id="22" name="Picture 21" descr="A close-up of a robot&#10;&#10;Description automatically generated">
            <a:extLst>
              <a:ext uri="{FF2B5EF4-FFF2-40B4-BE49-F238E27FC236}">
                <a16:creationId xmlns:a16="http://schemas.microsoft.com/office/drawing/2014/main" id="{AD6F6172-B007-077E-7C5A-954792BB1B18}"/>
              </a:ext>
            </a:extLst>
          </p:cNvPr>
          <p:cNvPicPr>
            <a:picLocks noChangeAspect="1"/>
          </p:cNvPicPr>
          <p:nvPr/>
        </p:nvPicPr>
        <p:blipFill>
          <a:blip r:embed="rId3"/>
          <a:stretch>
            <a:fillRect/>
          </a:stretch>
        </p:blipFill>
        <p:spPr>
          <a:xfrm>
            <a:off x="5753603" y="2060848"/>
            <a:ext cx="6033585" cy="3740985"/>
          </a:xfrm>
          <a:prstGeom prst="rect">
            <a:avLst/>
          </a:prstGeom>
        </p:spPr>
      </p:pic>
      <p:sp>
        <p:nvSpPr>
          <p:cNvPr id="26" name="Title 1">
            <a:extLst>
              <a:ext uri="{FF2B5EF4-FFF2-40B4-BE49-F238E27FC236}">
                <a16:creationId xmlns:a16="http://schemas.microsoft.com/office/drawing/2014/main" id="{37CAAE67-C8D5-87EE-B669-6A95096B5E06}"/>
              </a:ext>
            </a:extLst>
          </p:cNvPr>
          <p:cNvSpPr>
            <a:spLocks noGrp="1"/>
          </p:cNvSpPr>
          <p:nvPr>
            <p:ph type="title"/>
          </p:nvPr>
        </p:nvSpPr>
        <p:spPr>
          <a:xfrm>
            <a:off x="425455" y="343459"/>
            <a:ext cx="9023347" cy="369332"/>
          </a:xfrm>
        </p:spPr>
        <p:txBody>
          <a:bodyPr/>
          <a:lstStyle/>
          <a:p>
            <a:r>
              <a:rPr lang="en-US" dirty="0"/>
              <a:t>Manufacturing Systems with Redundant </a:t>
            </a:r>
            <a:r>
              <a:rPr lang="en-US" dirty="0" err="1"/>
              <a:t>DoFs</a:t>
            </a:r>
            <a:endParaRPr lang="en-DE" dirty="0"/>
          </a:p>
        </p:txBody>
      </p:sp>
    </p:spTree>
    <p:extLst>
      <p:ext uri="{BB962C8B-B14F-4D97-AF65-F5344CB8AC3E}">
        <p14:creationId xmlns:p14="http://schemas.microsoft.com/office/powerpoint/2010/main" val="4172369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E031-1AF8-8F5E-391B-B13F06ECABEC}"/>
              </a:ext>
            </a:extLst>
          </p:cNvPr>
          <p:cNvSpPr>
            <a:spLocks noGrp="1"/>
          </p:cNvSpPr>
          <p:nvPr>
            <p:ph type="title"/>
          </p:nvPr>
        </p:nvSpPr>
        <p:spPr/>
        <p:txBody>
          <a:bodyPr/>
          <a:lstStyle/>
          <a:p>
            <a:r>
              <a:rPr lang="en-US" dirty="0"/>
              <a:t>Singularity</a:t>
            </a:r>
            <a:endParaRPr lang="en-DE" dirty="0"/>
          </a:p>
        </p:txBody>
      </p:sp>
      <p:sp>
        <p:nvSpPr>
          <p:cNvPr id="3" name="Text Placeholder 2">
            <a:extLst>
              <a:ext uri="{FF2B5EF4-FFF2-40B4-BE49-F238E27FC236}">
                <a16:creationId xmlns:a16="http://schemas.microsoft.com/office/drawing/2014/main" id="{628472CA-F1A9-9A62-E1C3-4DB6EC8A3605}"/>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DADCE99B-BA3B-A2CA-B514-A1A57189E35F}"/>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23</a:t>
            </a:fld>
            <a:endParaRPr lang="de-DE" dirty="0"/>
          </a:p>
        </p:txBody>
      </p:sp>
      <p:pic>
        <p:nvPicPr>
          <p:cNvPr id="6" name="Picture 5" descr="A mechanical arm with lights&#10;&#10;Description automatically generated with medium confidence">
            <a:extLst>
              <a:ext uri="{FF2B5EF4-FFF2-40B4-BE49-F238E27FC236}">
                <a16:creationId xmlns:a16="http://schemas.microsoft.com/office/drawing/2014/main" id="{3A0CD19B-CCC6-B569-EEAA-9A67A9D6D71F}"/>
              </a:ext>
            </a:extLst>
          </p:cNvPr>
          <p:cNvPicPr>
            <a:picLocks noChangeAspect="1"/>
          </p:cNvPicPr>
          <p:nvPr/>
        </p:nvPicPr>
        <p:blipFill>
          <a:blip r:embed="rId2"/>
          <a:stretch>
            <a:fillRect/>
          </a:stretch>
        </p:blipFill>
        <p:spPr>
          <a:xfrm>
            <a:off x="3359696" y="1052736"/>
            <a:ext cx="5184576" cy="5184576"/>
          </a:xfrm>
          <a:prstGeom prst="rect">
            <a:avLst/>
          </a:prstGeom>
        </p:spPr>
      </p:pic>
    </p:spTree>
    <p:extLst>
      <p:ext uri="{BB962C8B-B14F-4D97-AF65-F5344CB8AC3E}">
        <p14:creationId xmlns:p14="http://schemas.microsoft.com/office/powerpoint/2010/main" val="2898429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966D-1A32-5C0A-50B9-74ED9303CF2C}"/>
              </a:ext>
            </a:extLst>
          </p:cNvPr>
          <p:cNvSpPr>
            <a:spLocks noGrp="1"/>
          </p:cNvSpPr>
          <p:nvPr>
            <p:ph type="title"/>
          </p:nvPr>
        </p:nvSpPr>
        <p:spPr/>
        <p:txBody>
          <a:bodyPr/>
          <a:lstStyle/>
          <a:p>
            <a:r>
              <a:rPr lang="en-US" dirty="0"/>
              <a:t>Interdependence of various parameters and elements</a:t>
            </a:r>
            <a:endParaRPr lang="en-DE" dirty="0"/>
          </a:p>
        </p:txBody>
      </p:sp>
      <p:sp>
        <p:nvSpPr>
          <p:cNvPr id="3" name="Text Placeholder 2">
            <a:extLst>
              <a:ext uri="{FF2B5EF4-FFF2-40B4-BE49-F238E27FC236}">
                <a16:creationId xmlns:a16="http://schemas.microsoft.com/office/drawing/2014/main" id="{DFCFC494-6BA8-DC1C-0B0A-73CB3A13D9B5}"/>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5C8EA06-4CFB-5951-4BA7-3E4A7A373375}"/>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24</a:t>
            </a:fld>
            <a:endParaRPr lang="de-DE" dirty="0"/>
          </a:p>
        </p:txBody>
      </p:sp>
      <p:pic>
        <p:nvPicPr>
          <p:cNvPr id="6" name="Picture 5" descr="A diagram of a computer network&#10;&#10;Description automatically generated">
            <a:extLst>
              <a:ext uri="{FF2B5EF4-FFF2-40B4-BE49-F238E27FC236}">
                <a16:creationId xmlns:a16="http://schemas.microsoft.com/office/drawing/2014/main" id="{5DA4A493-4AB2-5929-810E-C984E67FA60D}"/>
              </a:ext>
            </a:extLst>
          </p:cNvPr>
          <p:cNvPicPr>
            <a:picLocks noChangeAspect="1"/>
          </p:cNvPicPr>
          <p:nvPr/>
        </p:nvPicPr>
        <p:blipFill>
          <a:blip r:embed="rId2"/>
          <a:stretch>
            <a:fillRect/>
          </a:stretch>
        </p:blipFill>
        <p:spPr>
          <a:xfrm>
            <a:off x="871540" y="2492896"/>
            <a:ext cx="10448919" cy="3076216"/>
          </a:xfrm>
          <a:prstGeom prst="rect">
            <a:avLst/>
          </a:prstGeom>
        </p:spPr>
      </p:pic>
    </p:spTree>
    <p:extLst>
      <p:ext uri="{BB962C8B-B14F-4D97-AF65-F5344CB8AC3E}">
        <p14:creationId xmlns:p14="http://schemas.microsoft.com/office/powerpoint/2010/main" val="589971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1D045-627A-C8A6-FF17-CEBC4AEF6D60}"/>
              </a:ext>
            </a:extLst>
          </p:cNvPr>
          <p:cNvSpPr>
            <a:spLocks noGrp="1"/>
          </p:cNvSpPr>
          <p:nvPr>
            <p:ph type="title"/>
          </p:nvPr>
        </p:nvSpPr>
        <p:spPr/>
        <p:txBody>
          <a:bodyPr/>
          <a:lstStyle/>
          <a:p>
            <a:r>
              <a:rPr lang="en-US" dirty="0"/>
              <a:t>Additional information for angular position of each joint</a:t>
            </a:r>
            <a:endParaRPr lang="en-DE" dirty="0"/>
          </a:p>
        </p:txBody>
      </p:sp>
      <p:sp>
        <p:nvSpPr>
          <p:cNvPr id="3" name="Text Placeholder 2">
            <a:extLst>
              <a:ext uri="{FF2B5EF4-FFF2-40B4-BE49-F238E27FC236}">
                <a16:creationId xmlns:a16="http://schemas.microsoft.com/office/drawing/2014/main" id="{EA3F9C9D-107F-07C1-82D2-CC197218061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7EEDAC2D-E908-EF51-6578-84C0611D013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25</a:t>
            </a:fld>
            <a:endParaRPr lang="de-DE" dirty="0"/>
          </a:p>
        </p:txBody>
      </p:sp>
      <p:pic>
        <p:nvPicPr>
          <p:cNvPr id="6" name="Picture 5" descr="A diagram of a computer flowchart&#10;&#10;Description automatically generated">
            <a:extLst>
              <a:ext uri="{FF2B5EF4-FFF2-40B4-BE49-F238E27FC236}">
                <a16:creationId xmlns:a16="http://schemas.microsoft.com/office/drawing/2014/main" id="{F492D615-FE8E-3EDB-BC9C-3B28C0AB589E}"/>
              </a:ext>
            </a:extLst>
          </p:cNvPr>
          <p:cNvPicPr>
            <a:picLocks noChangeAspect="1"/>
          </p:cNvPicPr>
          <p:nvPr/>
        </p:nvPicPr>
        <p:blipFill>
          <a:blip r:embed="rId2"/>
          <a:stretch>
            <a:fillRect/>
          </a:stretch>
        </p:blipFill>
        <p:spPr>
          <a:xfrm>
            <a:off x="971675" y="2093903"/>
            <a:ext cx="10248649" cy="3733784"/>
          </a:xfrm>
          <a:prstGeom prst="rect">
            <a:avLst/>
          </a:prstGeom>
        </p:spPr>
      </p:pic>
    </p:spTree>
    <p:extLst>
      <p:ext uri="{BB962C8B-B14F-4D97-AF65-F5344CB8AC3E}">
        <p14:creationId xmlns:p14="http://schemas.microsoft.com/office/powerpoint/2010/main" val="526071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7877-7D67-9DC7-07D2-54D91E24EED6}"/>
              </a:ext>
            </a:extLst>
          </p:cNvPr>
          <p:cNvSpPr>
            <a:spLocks noGrp="1"/>
          </p:cNvSpPr>
          <p:nvPr>
            <p:ph type="title"/>
          </p:nvPr>
        </p:nvSpPr>
        <p:spPr/>
        <p:txBody>
          <a:bodyPr/>
          <a:lstStyle/>
          <a:p>
            <a:r>
              <a:rPr lang="en-US" dirty="0"/>
              <a:t>Hard and soft limits with desired range</a:t>
            </a:r>
            <a:endParaRPr lang="en-DE" dirty="0"/>
          </a:p>
        </p:txBody>
      </p:sp>
      <p:sp>
        <p:nvSpPr>
          <p:cNvPr id="3" name="Text Placeholder 2">
            <a:extLst>
              <a:ext uri="{FF2B5EF4-FFF2-40B4-BE49-F238E27FC236}">
                <a16:creationId xmlns:a16="http://schemas.microsoft.com/office/drawing/2014/main" id="{9088A526-3D5F-16A1-88CB-243A6D0493E2}"/>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A4B24B15-388A-1233-8DDE-E0687D2E7CF5}"/>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26</a:t>
            </a:fld>
            <a:endParaRPr lang="de-DE" dirty="0"/>
          </a:p>
        </p:txBody>
      </p:sp>
      <p:pic>
        <p:nvPicPr>
          <p:cNvPr id="6" name="Picture 5" descr="A graph of a function&#10;&#10;Description automatically generated">
            <a:extLst>
              <a:ext uri="{FF2B5EF4-FFF2-40B4-BE49-F238E27FC236}">
                <a16:creationId xmlns:a16="http://schemas.microsoft.com/office/drawing/2014/main" id="{104A11A5-992C-01A6-42DE-9EF9F7001669}"/>
              </a:ext>
            </a:extLst>
          </p:cNvPr>
          <p:cNvPicPr>
            <a:picLocks noChangeAspect="1"/>
          </p:cNvPicPr>
          <p:nvPr/>
        </p:nvPicPr>
        <p:blipFill>
          <a:blip r:embed="rId2"/>
          <a:stretch>
            <a:fillRect/>
          </a:stretch>
        </p:blipFill>
        <p:spPr>
          <a:xfrm>
            <a:off x="1415480" y="1388365"/>
            <a:ext cx="8924595" cy="4781351"/>
          </a:xfrm>
          <a:prstGeom prst="rect">
            <a:avLst/>
          </a:prstGeom>
        </p:spPr>
      </p:pic>
    </p:spTree>
    <p:extLst>
      <p:ext uri="{BB962C8B-B14F-4D97-AF65-F5344CB8AC3E}">
        <p14:creationId xmlns:p14="http://schemas.microsoft.com/office/powerpoint/2010/main" val="3704544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AD02-DBAB-F09F-B305-991FC47F619F}"/>
              </a:ext>
            </a:extLst>
          </p:cNvPr>
          <p:cNvSpPr>
            <a:spLocks noGrp="1"/>
          </p:cNvSpPr>
          <p:nvPr>
            <p:ph type="title"/>
          </p:nvPr>
        </p:nvSpPr>
        <p:spPr/>
        <p:txBody>
          <a:bodyPr/>
          <a:lstStyle/>
          <a:p>
            <a:r>
              <a:rPr lang="en-US" dirty="0"/>
              <a:t>Exemplary methods for energy usage calculations</a:t>
            </a:r>
            <a:endParaRPr lang="en-DE" dirty="0"/>
          </a:p>
        </p:txBody>
      </p:sp>
      <p:sp>
        <p:nvSpPr>
          <p:cNvPr id="3" name="Text Placeholder 2">
            <a:extLst>
              <a:ext uri="{FF2B5EF4-FFF2-40B4-BE49-F238E27FC236}">
                <a16:creationId xmlns:a16="http://schemas.microsoft.com/office/drawing/2014/main" id="{AFD64258-6DBB-61F2-94F5-C93ECBAEA43E}"/>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7D6502E2-5797-CBD8-7969-CABAAB73A3F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27</a:t>
            </a:fld>
            <a:endParaRPr lang="de-DE" dirty="0"/>
          </a:p>
        </p:txBody>
      </p:sp>
      <p:pic>
        <p:nvPicPr>
          <p:cNvPr id="6" name="Picture 5" descr="A diagram of a computer flowchart&#10;&#10;Description automatically generated">
            <a:extLst>
              <a:ext uri="{FF2B5EF4-FFF2-40B4-BE49-F238E27FC236}">
                <a16:creationId xmlns:a16="http://schemas.microsoft.com/office/drawing/2014/main" id="{0932168B-7065-1F8C-7A24-E5881E7B15D9}"/>
              </a:ext>
            </a:extLst>
          </p:cNvPr>
          <p:cNvPicPr>
            <a:picLocks noChangeAspect="1"/>
          </p:cNvPicPr>
          <p:nvPr/>
        </p:nvPicPr>
        <p:blipFill>
          <a:blip r:embed="rId2"/>
          <a:stretch>
            <a:fillRect/>
          </a:stretch>
        </p:blipFill>
        <p:spPr>
          <a:xfrm>
            <a:off x="1038162" y="2323790"/>
            <a:ext cx="10115676" cy="3266757"/>
          </a:xfrm>
          <a:prstGeom prst="rect">
            <a:avLst/>
          </a:prstGeom>
        </p:spPr>
      </p:pic>
    </p:spTree>
    <p:extLst>
      <p:ext uri="{BB962C8B-B14F-4D97-AF65-F5344CB8AC3E}">
        <p14:creationId xmlns:p14="http://schemas.microsoft.com/office/powerpoint/2010/main" val="495958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EE99-2CDC-267F-E174-2C8FC7B80931}"/>
              </a:ext>
            </a:extLst>
          </p:cNvPr>
          <p:cNvSpPr>
            <a:spLocks noGrp="1"/>
          </p:cNvSpPr>
          <p:nvPr>
            <p:ph type="title"/>
          </p:nvPr>
        </p:nvSpPr>
        <p:spPr/>
        <p:txBody>
          <a:bodyPr/>
          <a:lstStyle/>
          <a:p>
            <a:r>
              <a:rPr lang="en-US" dirty="0"/>
              <a:t>Rotation around the C-Axis of a welding torch</a:t>
            </a:r>
            <a:endParaRPr lang="en-DE" dirty="0"/>
          </a:p>
        </p:txBody>
      </p:sp>
      <p:sp>
        <p:nvSpPr>
          <p:cNvPr id="3" name="Text Placeholder 2">
            <a:extLst>
              <a:ext uri="{FF2B5EF4-FFF2-40B4-BE49-F238E27FC236}">
                <a16:creationId xmlns:a16="http://schemas.microsoft.com/office/drawing/2014/main" id="{D4408CC7-A072-3D49-86B0-9648A7B77DB2}"/>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4BA935EC-6149-A983-B0F8-6666A3DD132D}"/>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28</a:t>
            </a:fld>
            <a:endParaRPr lang="de-DE" dirty="0"/>
          </a:p>
        </p:txBody>
      </p:sp>
      <p:pic>
        <p:nvPicPr>
          <p:cNvPr id="6" name="Picture 5" descr="A robotic arm working on a piece of metal&#10;&#10;Description automatically generated">
            <a:extLst>
              <a:ext uri="{FF2B5EF4-FFF2-40B4-BE49-F238E27FC236}">
                <a16:creationId xmlns:a16="http://schemas.microsoft.com/office/drawing/2014/main" id="{76210D62-468E-4BB3-C440-C791B60AA742}"/>
              </a:ext>
            </a:extLst>
          </p:cNvPr>
          <p:cNvPicPr>
            <a:picLocks noChangeAspect="1"/>
          </p:cNvPicPr>
          <p:nvPr/>
        </p:nvPicPr>
        <p:blipFill>
          <a:blip r:embed="rId2"/>
          <a:stretch>
            <a:fillRect/>
          </a:stretch>
        </p:blipFill>
        <p:spPr>
          <a:xfrm>
            <a:off x="7320138" y="2070161"/>
            <a:ext cx="3971450" cy="3868741"/>
          </a:xfrm>
          <a:prstGeom prst="rect">
            <a:avLst/>
          </a:prstGeom>
        </p:spPr>
      </p:pic>
      <p:pic>
        <p:nvPicPr>
          <p:cNvPr id="8" name="Picture 7" descr="A robotic arm holding a yellow plastic object&#10;&#10;Description automatically generated">
            <a:extLst>
              <a:ext uri="{FF2B5EF4-FFF2-40B4-BE49-F238E27FC236}">
                <a16:creationId xmlns:a16="http://schemas.microsoft.com/office/drawing/2014/main" id="{3E06F87D-5533-57B9-D76C-1F498B347BB3}"/>
              </a:ext>
            </a:extLst>
          </p:cNvPr>
          <p:cNvPicPr>
            <a:picLocks noChangeAspect="1"/>
          </p:cNvPicPr>
          <p:nvPr/>
        </p:nvPicPr>
        <p:blipFill>
          <a:blip r:embed="rId3"/>
          <a:stretch>
            <a:fillRect/>
          </a:stretch>
        </p:blipFill>
        <p:spPr>
          <a:xfrm>
            <a:off x="911424" y="2064187"/>
            <a:ext cx="3960440" cy="3874715"/>
          </a:xfrm>
          <a:prstGeom prst="rect">
            <a:avLst/>
          </a:prstGeom>
        </p:spPr>
      </p:pic>
    </p:spTree>
    <p:extLst>
      <p:ext uri="{BB962C8B-B14F-4D97-AF65-F5344CB8AC3E}">
        <p14:creationId xmlns:p14="http://schemas.microsoft.com/office/powerpoint/2010/main" val="206142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8862-EE49-7533-2740-5D4B7640302A}"/>
              </a:ext>
            </a:extLst>
          </p:cNvPr>
          <p:cNvSpPr>
            <a:spLocks noGrp="1"/>
          </p:cNvSpPr>
          <p:nvPr>
            <p:ph type="title"/>
          </p:nvPr>
        </p:nvSpPr>
        <p:spPr/>
        <p:txBody>
          <a:bodyPr/>
          <a:lstStyle/>
          <a:p>
            <a:r>
              <a:rPr lang="en-US" dirty="0"/>
              <a:t>Torch Orientation</a:t>
            </a:r>
            <a:endParaRPr lang="en-DE" dirty="0"/>
          </a:p>
        </p:txBody>
      </p:sp>
      <p:sp>
        <p:nvSpPr>
          <p:cNvPr id="3" name="Text Placeholder 2">
            <a:extLst>
              <a:ext uri="{FF2B5EF4-FFF2-40B4-BE49-F238E27FC236}">
                <a16:creationId xmlns:a16="http://schemas.microsoft.com/office/drawing/2014/main" id="{115F9961-074A-2A1E-97DE-CF542CD36BEB}"/>
              </a:ext>
            </a:extLst>
          </p:cNvPr>
          <p:cNvSpPr>
            <a:spLocks noGrp="1"/>
          </p:cNvSpPr>
          <p:nvPr>
            <p:ph type="body" sz="quarter" idx="13"/>
          </p:nvPr>
        </p:nvSpPr>
        <p:spPr/>
        <p:txBody>
          <a:bodyPr/>
          <a:lstStyle/>
          <a:p>
            <a:r>
              <a:rPr lang="en-US" dirty="0"/>
              <a:t>Example of optimal and non-optimal tilt in the welding torch</a:t>
            </a:r>
            <a:endParaRPr lang="en-DE" dirty="0"/>
          </a:p>
        </p:txBody>
      </p:sp>
      <p:sp>
        <p:nvSpPr>
          <p:cNvPr id="4" name="Slide Number Placeholder 3">
            <a:extLst>
              <a:ext uri="{FF2B5EF4-FFF2-40B4-BE49-F238E27FC236}">
                <a16:creationId xmlns:a16="http://schemas.microsoft.com/office/drawing/2014/main" id="{6EB7FBEF-1F6B-4C1D-12F1-C06EEB1505CA}"/>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29</a:t>
            </a:fld>
            <a:endParaRPr lang="de-DE" dirty="0"/>
          </a:p>
        </p:txBody>
      </p:sp>
      <p:pic>
        <p:nvPicPr>
          <p:cNvPr id="6" name="Picture 5" descr="A black background with blue lines and a black rectangle&#10;&#10;Description automatically generated">
            <a:extLst>
              <a:ext uri="{FF2B5EF4-FFF2-40B4-BE49-F238E27FC236}">
                <a16:creationId xmlns:a16="http://schemas.microsoft.com/office/drawing/2014/main" id="{E66372C2-3FC0-C99D-3D5C-8FD0148D893C}"/>
              </a:ext>
            </a:extLst>
          </p:cNvPr>
          <p:cNvPicPr>
            <a:picLocks noChangeAspect="1"/>
          </p:cNvPicPr>
          <p:nvPr/>
        </p:nvPicPr>
        <p:blipFill>
          <a:blip r:embed="rId2"/>
          <a:stretch>
            <a:fillRect/>
          </a:stretch>
        </p:blipFill>
        <p:spPr>
          <a:xfrm>
            <a:off x="745125" y="2064187"/>
            <a:ext cx="9505121" cy="3930786"/>
          </a:xfrm>
          <a:prstGeom prst="rect">
            <a:avLst/>
          </a:prstGeom>
        </p:spPr>
      </p:pic>
    </p:spTree>
    <p:extLst>
      <p:ext uri="{BB962C8B-B14F-4D97-AF65-F5344CB8AC3E}">
        <p14:creationId xmlns:p14="http://schemas.microsoft.com/office/powerpoint/2010/main" val="37893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 name="Straight Connector 187">
            <a:extLst>
              <a:ext uri="{FF2B5EF4-FFF2-40B4-BE49-F238E27FC236}">
                <a16:creationId xmlns:a16="http://schemas.microsoft.com/office/drawing/2014/main" id="{6244D6F5-8612-E996-6297-78E1E0421AF4}"/>
              </a:ext>
            </a:extLst>
          </p:cNvPr>
          <p:cNvCxnSpPr>
            <a:cxnSpLocks/>
          </p:cNvCxnSpPr>
          <p:nvPr/>
        </p:nvCxnSpPr>
        <p:spPr>
          <a:xfrm>
            <a:off x="1015800" y="4513613"/>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98222EE-7320-0F55-C6A5-F8843B2B3775}"/>
              </a:ext>
            </a:extLst>
          </p:cNvPr>
          <p:cNvCxnSpPr>
            <a:cxnSpLocks/>
          </p:cNvCxnSpPr>
          <p:nvPr/>
        </p:nvCxnSpPr>
        <p:spPr>
          <a:xfrm>
            <a:off x="1007528" y="3889626"/>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68381BC-EC9D-1D18-92A7-37E617D39853}"/>
              </a:ext>
            </a:extLst>
          </p:cNvPr>
          <p:cNvCxnSpPr>
            <a:cxnSpLocks/>
          </p:cNvCxnSpPr>
          <p:nvPr/>
        </p:nvCxnSpPr>
        <p:spPr>
          <a:xfrm>
            <a:off x="1015800" y="3284984"/>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9658286-AE5C-CFD0-FFBA-3CBC4D7C110D}"/>
              </a:ext>
            </a:extLst>
          </p:cNvPr>
          <p:cNvCxnSpPr>
            <a:cxnSpLocks/>
          </p:cNvCxnSpPr>
          <p:nvPr/>
        </p:nvCxnSpPr>
        <p:spPr>
          <a:xfrm>
            <a:off x="1021272" y="2677480"/>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Text Placeholder 7">
            <a:extLst>
              <a:ext uri="{FF2B5EF4-FFF2-40B4-BE49-F238E27FC236}">
                <a16:creationId xmlns:a16="http://schemas.microsoft.com/office/drawing/2014/main" id="{E6059C61-CD92-FE22-AFEC-2A302226AEE2}"/>
              </a:ext>
            </a:extLst>
          </p:cNvPr>
          <p:cNvSpPr txBox="1">
            <a:spLocks/>
          </p:cNvSpPr>
          <p:nvPr>
            <p:custDataLst>
              <p:tags r:id="rId1"/>
            </p:custDataLst>
          </p:nvPr>
        </p:nvSpPr>
        <p:spPr>
          <a:xfrm>
            <a:off x="422552" y="2020045"/>
            <a:ext cx="6969591" cy="407324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166" name="Text Placeholder 7">
            <a:extLst>
              <a:ext uri="{FF2B5EF4-FFF2-40B4-BE49-F238E27FC236}">
                <a16:creationId xmlns:a16="http://schemas.microsoft.com/office/drawing/2014/main" id="{C30656D7-E6C7-B4B2-8D1A-41944D5028C8}"/>
              </a:ext>
            </a:extLst>
          </p:cNvPr>
          <p:cNvSpPr txBox="1">
            <a:spLocks/>
          </p:cNvSpPr>
          <p:nvPr>
            <p:custDataLst>
              <p:tags r:id="rId2"/>
            </p:custDataLst>
          </p:nvPr>
        </p:nvSpPr>
        <p:spPr>
          <a:xfrm>
            <a:off x="7819927" y="2020046"/>
            <a:ext cx="3910392" cy="407324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160" name="Partial Circle 159">
            <a:extLst>
              <a:ext uri="{FF2B5EF4-FFF2-40B4-BE49-F238E27FC236}">
                <a16:creationId xmlns:a16="http://schemas.microsoft.com/office/drawing/2014/main" id="{140FA410-B0B7-582B-55D8-2BFC3B40EFDD}"/>
              </a:ext>
            </a:extLst>
          </p:cNvPr>
          <p:cNvSpPr/>
          <p:nvPr/>
        </p:nvSpPr>
        <p:spPr>
          <a:xfrm>
            <a:off x="8472568" y="2288684"/>
            <a:ext cx="2736000" cy="2736000"/>
          </a:xfrm>
          <a:prstGeom prst="pie">
            <a:avLst>
              <a:gd name="adj1" fmla="val 7675112"/>
              <a:gd name="adj2" fmla="val 10040318"/>
            </a:avLst>
          </a:prstGeom>
          <a:solidFill>
            <a:srgbClr val="663300"/>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1" name="Partial Circle 160">
            <a:extLst>
              <a:ext uri="{FF2B5EF4-FFF2-40B4-BE49-F238E27FC236}">
                <a16:creationId xmlns:a16="http://schemas.microsoft.com/office/drawing/2014/main" id="{CF7AA18D-4C67-59F7-0848-5F69D350046B}"/>
              </a:ext>
            </a:extLst>
          </p:cNvPr>
          <p:cNvSpPr/>
          <p:nvPr/>
        </p:nvSpPr>
        <p:spPr>
          <a:xfrm>
            <a:off x="8472568" y="2288684"/>
            <a:ext cx="2736000" cy="2736000"/>
          </a:xfrm>
          <a:prstGeom prst="pie">
            <a:avLst>
              <a:gd name="adj1" fmla="val 10042019"/>
              <a:gd name="adj2" fmla="val 11348344"/>
            </a:avLst>
          </a:prstGeom>
          <a:solidFill>
            <a:srgbClr val="008000"/>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2" name="Partial Circle 161">
            <a:extLst>
              <a:ext uri="{FF2B5EF4-FFF2-40B4-BE49-F238E27FC236}">
                <a16:creationId xmlns:a16="http://schemas.microsoft.com/office/drawing/2014/main" id="{9BEB4AA1-D1A4-F618-2DFF-11A672FCE320}"/>
              </a:ext>
            </a:extLst>
          </p:cNvPr>
          <p:cNvSpPr/>
          <p:nvPr/>
        </p:nvSpPr>
        <p:spPr>
          <a:xfrm>
            <a:off x="8472568" y="2288684"/>
            <a:ext cx="2736000" cy="2736000"/>
          </a:xfrm>
          <a:prstGeom prst="pie">
            <a:avLst>
              <a:gd name="adj1" fmla="val 11193382"/>
              <a:gd name="adj2" fmla="val 11885470"/>
            </a:avLst>
          </a:prstGeom>
          <a:solidFill>
            <a:schemeClr val="accent5"/>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3" name="Partial Circle 162">
            <a:extLst>
              <a:ext uri="{FF2B5EF4-FFF2-40B4-BE49-F238E27FC236}">
                <a16:creationId xmlns:a16="http://schemas.microsoft.com/office/drawing/2014/main" id="{DC73AA82-8056-6482-3501-0424F328BC2F}"/>
              </a:ext>
            </a:extLst>
          </p:cNvPr>
          <p:cNvSpPr/>
          <p:nvPr/>
        </p:nvSpPr>
        <p:spPr>
          <a:xfrm>
            <a:off x="8472568" y="2288684"/>
            <a:ext cx="2736000" cy="2736000"/>
          </a:xfrm>
          <a:prstGeom prst="pie">
            <a:avLst>
              <a:gd name="adj1" fmla="val 11861079"/>
              <a:gd name="adj2" fmla="val 12400718"/>
            </a:avLst>
          </a:prstGeom>
          <a:solidFill>
            <a:srgbClr val="CC00CC"/>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4" name="Partial Circle 163">
            <a:extLst>
              <a:ext uri="{FF2B5EF4-FFF2-40B4-BE49-F238E27FC236}">
                <a16:creationId xmlns:a16="http://schemas.microsoft.com/office/drawing/2014/main" id="{A12AFB49-C890-8A92-8C67-5E209022A23A}"/>
              </a:ext>
            </a:extLst>
          </p:cNvPr>
          <p:cNvSpPr/>
          <p:nvPr/>
        </p:nvSpPr>
        <p:spPr>
          <a:xfrm>
            <a:off x="8472568" y="2288684"/>
            <a:ext cx="2736000" cy="2736000"/>
          </a:xfrm>
          <a:prstGeom prst="pie">
            <a:avLst>
              <a:gd name="adj1" fmla="val 12387116"/>
              <a:gd name="adj2" fmla="val 16202916"/>
            </a:avLst>
          </a:prstGeom>
          <a:solidFill>
            <a:srgbClr val="3333FF"/>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5" name="Partial Circle 164">
            <a:extLst>
              <a:ext uri="{FF2B5EF4-FFF2-40B4-BE49-F238E27FC236}">
                <a16:creationId xmlns:a16="http://schemas.microsoft.com/office/drawing/2014/main" id="{3F837FCA-DDAA-D95F-8588-F49E0F411CC8}"/>
              </a:ext>
            </a:extLst>
          </p:cNvPr>
          <p:cNvSpPr/>
          <p:nvPr/>
        </p:nvSpPr>
        <p:spPr>
          <a:xfrm>
            <a:off x="8472568" y="2288684"/>
            <a:ext cx="2736000" cy="2736000"/>
          </a:xfrm>
          <a:prstGeom prst="pie">
            <a:avLst>
              <a:gd name="adj1" fmla="val 16225086"/>
              <a:gd name="adj2" fmla="val 2816011"/>
            </a:avLst>
          </a:prstGeom>
          <a:solidFill>
            <a:srgbClr val="660066"/>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59" name="Partial Circle 158">
            <a:extLst>
              <a:ext uri="{FF2B5EF4-FFF2-40B4-BE49-F238E27FC236}">
                <a16:creationId xmlns:a16="http://schemas.microsoft.com/office/drawing/2014/main" id="{8E02C10C-EF63-9442-673B-B5DFC3ACA357}"/>
              </a:ext>
            </a:extLst>
          </p:cNvPr>
          <p:cNvSpPr/>
          <p:nvPr/>
        </p:nvSpPr>
        <p:spPr>
          <a:xfrm>
            <a:off x="8472568" y="2288684"/>
            <a:ext cx="2736000" cy="2736000"/>
          </a:xfrm>
          <a:prstGeom prst="pie">
            <a:avLst>
              <a:gd name="adj1" fmla="val 2838677"/>
              <a:gd name="adj2" fmla="val 7685652"/>
            </a:avLst>
          </a:prstGeom>
          <a:solidFill>
            <a:srgbClr val="A50021"/>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2" name="Title 1">
            <a:extLst>
              <a:ext uri="{FF2B5EF4-FFF2-40B4-BE49-F238E27FC236}">
                <a16:creationId xmlns:a16="http://schemas.microsoft.com/office/drawing/2014/main" id="{E2330D97-75E0-21EC-DCEA-02C39495F9D6}"/>
              </a:ext>
            </a:extLst>
          </p:cNvPr>
          <p:cNvSpPr>
            <a:spLocks noGrp="1"/>
          </p:cNvSpPr>
          <p:nvPr>
            <p:ph type="title"/>
          </p:nvPr>
        </p:nvSpPr>
        <p:spPr/>
        <p:txBody>
          <a:bodyPr/>
          <a:lstStyle/>
          <a:p>
            <a:r>
              <a:rPr lang="en-US" dirty="0"/>
              <a:t>Growth of Industrial Robots and Applications</a:t>
            </a:r>
            <a:endParaRPr lang="en-DE" dirty="0"/>
          </a:p>
        </p:txBody>
      </p:sp>
      <p:sp>
        <p:nvSpPr>
          <p:cNvPr id="3" name="Text Placeholder 2">
            <a:extLst>
              <a:ext uri="{FF2B5EF4-FFF2-40B4-BE49-F238E27FC236}">
                <a16:creationId xmlns:a16="http://schemas.microsoft.com/office/drawing/2014/main" id="{BC76EBED-FB53-0B8C-0077-6DE7524192F8}"/>
              </a:ext>
            </a:extLst>
          </p:cNvPr>
          <p:cNvSpPr>
            <a:spLocks noGrp="1"/>
          </p:cNvSpPr>
          <p:nvPr>
            <p:ph type="body" sz="quarter" idx="13"/>
          </p:nvPr>
        </p:nvSpPr>
        <p:spPr/>
        <p:txBody>
          <a:bodyPr/>
          <a:lstStyle/>
          <a:p>
            <a:r>
              <a:rPr lang="en-US" sz="1600" dirty="0"/>
              <a:t>Motivation</a:t>
            </a:r>
            <a:endParaRPr lang="en-DE" dirty="0"/>
          </a:p>
        </p:txBody>
      </p:sp>
      <p:sp>
        <p:nvSpPr>
          <p:cNvPr id="4" name="Slide Number Placeholder 3">
            <a:extLst>
              <a:ext uri="{FF2B5EF4-FFF2-40B4-BE49-F238E27FC236}">
                <a16:creationId xmlns:a16="http://schemas.microsoft.com/office/drawing/2014/main" id="{22C6764E-7437-D062-EE73-40144A5FAA98}"/>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a:t>
            </a:fld>
            <a:endParaRPr lang="de-DE" dirty="0"/>
          </a:p>
        </p:txBody>
      </p:sp>
      <p:sp>
        <p:nvSpPr>
          <p:cNvPr id="9" name="TextBox 8">
            <a:extLst>
              <a:ext uri="{FF2B5EF4-FFF2-40B4-BE49-F238E27FC236}">
                <a16:creationId xmlns:a16="http://schemas.microsoft.com/office/drawing/2014/main" id="{81595C3F-7EAA-593D-DD23-C3434F782918}"/>
              </a:ext>
            </a:extLst>
          </p:cNvPr>
          <p:cNvSpPr txBox="1"/>
          <p:nvPr/>
        </p:nvSpPr>
        <p:spPr>
          <a:xfrm>
            <a:off x="492635" y="2490454"/>
            <a:ext cx="492838" cy="2722220"/>
          </a:xfrm>
          <a:prstGeom prst="rect">
            <a:avLst/>
          </a:prstGeom>
          <a:noFill/>
        </p:spPr>
        <p:txBody>
          <a:bodyPr wrap="square" lIns="0" tIns="0" rIns="0" bIns="0" rtlCol="0">
            <a:spAutoFit/>
          </a:bodyPr>
          <a:lstStyle/>
          <a:p>
            <a:pPr algn="r">
              <a:lnSpc>
                <a:spcPct val="200000"/>
              </a:lnSpc>
            </a:pPr>
            <a:r>
              <a:rPr lang="en-US" sz="1000" dirty="0">
                <a:latin typeface="+mn-lt"/>
              </a:rPr>
              <a:t>400,000</a:t>
            </a:r>
          </a:p>
          <a:p>
            <a:pPr algn="r">
              <a:lnSpc>
                <a:spcPct val="200000"/>
              </a:lnSpc>
            </a:pPr>
            <a:r>
              <a:rPr lang="en-US" sz="1000" dirty="0">
                <a:latin typeface="+mn-lt"/>
              </a:rPr>
              <a:t>350,000</a:t>
            </a:r>
          </a:p>
          <a:p>
            <a:pPr algn="r">
              <a:lnSpc>
                <a:spcPct val="200000"/>
              </a:lnSpc>
            </a:pPr>
            <a:r>
              <a:rPr lang="en-US" sz="1000" dirty="0">
                <a:latin typeface="+mn-lt"/>
              </a:rPr>
              <a:t>300,000</a:t>
            </a:r>
          </a:p>
          <a:p>
            <a:pPr algn="r">
              <a:lnSpc>
                <a:spcPct val="200000"/>
              </a:lnSpc>
            </a:pPr>
            <a:r>
              <a:rPr lang="en-US" sz="1000" dirty="0">
                <a:latin typeface="+mn-lt"/>
              </a:rPr>
              <a:t>250,000</a:t>
            </a:r>
          </a:p>
          <a:p>
            <a:pPr algn="r">
              <a:lnSpc>
                <a:spcPct val="200000"/>
              </a:lnSpc>
            </a:pPr>
            <a:r>
              <a:rPr lang="en-US" sz="1000" dirty="0">
                <a:latin typeface="+mn-lt"/>
              </a:rPr>
              <a:t>200,000</a:t>
            </a:r>
          </a:p>
          <a:p>
            <a:pPr algn="r">
              <a:lnSpc>
                <a:spcPct val="200000"/>
              </a:lnSpc>
            </a:pPr>
            <a:r>
              <a:rPr lang="en-US" sz="1000" dirty="0">
                <a:latin typeface="+mn-lt"/>
              </a:rPr>
              <a:t>250,000</a:t>
            </a:r>
          </a:p>
          <a:p>
            <a:pPr algn="r">
              <a:lnSpc>
                <a:spcPct val="200000"/>
              </a:lnSpc>
            </a:pPr>
            <a:r>
              <a:rPr lang="en-US" sz="1000" dirty="0">
                <a:latin typeface="+mn-lt"/>
              </a:rPr>
              <a:t>100,000</a:t>
            </a:r>
          </a:p>
          <a:p>
            <a:pPr algn="r">
              <a:lnSpc>
                <a:spcPct val="200000"/>
              </a:lnSpc>
            </a:pPr>
            <a:r>
              <a:rPr lang="en-US" sz="1000" dirty="0">
                <a:latin typeface="+mn-lt"/>
              </a:rPr>
              <a:t>50,000</a:t>
            </a:r>
          </a:p>
          <a:p>
            <a:pPr algn="r">
              <a:lnSpc>
                <a:spcPct val="200000"/>
              </a:lnSpc>
            </a:pPr>
            <a:r>
              <a:rPr lang="en-US" sz="1000" dirty="0">
                <a:latin typeface="+mn-lt"/>
              </a:rPr>
              <a:t>0</a:t>
            </a:r>
          </a:p>
        </p:txBody>
      </p:sp>
      <p:sp>
        <p:nvSpPr>
          <p:cNvPr id="11" name="Textplatzhalter 3">
            <a:extLst>
              <a:ext uri="{FF2B5EF4-FFF2-40B4-BE49-F238E27FC236}">
                <a16:creationId xmlns:a16="http://schemas.microsoft.com/office/drawing/2014/main" id="{62125E9B-34BD-F02D-E463-3981C464E871}"/>
              </a:ext>
            </a:extLst>
          </p:cNvPr>
          <p:cNvSpPr txBox="1">
            <a:spLocks/>
          </p:cNvSpPr>
          <p:nvPr/>
        </p:nvSpPr>
        <p:spPr>
          <a:xfrm>
            <a:off x="7775648" y="6414845"/>
            <a:ext cx="3910392" cy="448272"/>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900" dirty="0"/>
              <a:t>[1] </a:t>
            </a:r>
            <a:r>
              <a:rPr lang="en-US" sz="900" b="0" i="0" dirty="0">
                <a:effectLst/>
              </a:rPr>
              <a:t>Hwa Jung and Dong-Geon Lim 2020</a:t>
            </a:r>
          </a:p>
          <a:p>
            <a:r>
              <a:rPr lang="de-DE" sz="900" dirty="0"/>
              <a:t>[2] </a:t>
            </a:r>
            <a:r>
              <a:rPr lang="en-US" sz="900" dirty="0"/>
              <a:t>Jiangnan Ni and Vipin </a:t>
            </a:r>
            <a:r>
              <a:rPr lang="en-US" sz="900" dirty="0" err="1"/>
              <a:t>Balyan</a:t>
            </a:r>
            <a:r>
              <a:rPr lang="en-US" sz="900" dirty="0"/>
              <a:t> 2021</a:t>
            </a:r>
          </a:p>
          <a:p>
            <a:endParaRPr lang="de-DE" sz="900" dirty="0"/>
          </a:p>
        </p:txBody>
      </p:sp>
      <p:sp>
        <p:nvSpPr>
          <p:cNvPr id="12" name="TextBox 11">
            <a:extLst>
              <a:ext uri="{FF2B5EF4-FFF2-40B4-BE49-F238E27FC236}">
                <a16:creationId xmlns:a16="http://schemas.microsoft.com/office/drawing/2014/main" id="{64F8DA87-51F5-C4E9-A48B-E4716671B4F0}"/>
              </a:ext>
            </a:extLst>
          </p:cNvPr>
          <p:cNvSpPr txBox="1"/>
          <p:nvPr/>
        </p:nvSpPr>
        <p:spPr>
          <a:xfrm>
            <a:off x="-14927" y="5085184"/>
            <a:ext cx="6863375" cy="273023"/>
          </a:xfrm>
          <a:prstGeom prst="rect">
            <a:avLst/>
          </a:prstGeom>
          <a:noFill/>
        </p:spPr>
        <p:txBody>
          <a:bodyPr wrap="square" lIns="0" tIns="0" rIns="0" bIns="0" rtlCol="0">
            <a:spAutoFit/>
          </a:bodyPr>
          <a:lstStyle/>
          <a:p>
            <a:pPr algn="r">
              <a:lnSpc>
                <a:spcPct val="200000"/>
              </a:lnSpc>
            </a:pPr>
            <a:r>
              <a:rPr lang="en-US" sz="1050" dirty="0">
                <a:latin typeface="+mn-lt"/>
              </a:rPr>
              <a:t>2001 2002 2003 2004 2005 2006 2007 2008 2009 2010 2011 2012 2013 2014 2015 2016 2017</a:t>
            </a:r>
          </a:p>
        </p:txBody>
      </p:sp>
      <p:sp>
        <p:nvSpPr>
          <p:cNvPr id="13" name="TextBox 12">
            <a:extLst>
              <a:ext uri="{FF2B5EF4-FFF2-40B4-BE49-F238E27FC236}">
                <a16:creationId xmlns:a16="http://schemas.microsoft.com/office/drawing/2014/main" id="{08575776-4F31-7E87-2162-1A9AB9B7AFCE}"/>
              </a:ext>
            </a:extLst>
          </p:cNvPr>
          <p:cNvSpPr txBox="1"/>
          <p:nvPr/>
        </p:nvSpPr>
        <p:spPr>
          <a:xfrm>
            <a:off x="6906204" y="2487951"/>
            <a:ext cx="576030" cy="2722220"/>
          </a:xfrm>
          <a:prstGeom prst="rect">
            <a:avLst/>
          </a:prstGeom>
          <a:noFill/>
        </p:spPr>
        <p:txBody>
          <a:bodyPr wrap="square" lIns="0" tIns="0" rIns="0" bIns="0" rtlCol="0">
            <a:spAutoFit/>
          </a:bodyPr>
          <a:lstStyle/>
          <a:p>
            <a:pPr>
              <a:lnSpc>
                <a:spcPct val="200000"/>
              </a:lnSpc>
            </a:pPr>
            <a:r>
              <a:rPr lang="en-US" sz="1000" dirty="0">
                <a:latin typeface="+mn-lt"/>
              </a:rPr>
              <a:t>1,600</a:t>
            </a:r>
          </a:p>
          <a:p>
            <a:pPr>
              <a:lnSpc>
                <a:spcPct val="200000"/>
              </a:lnSpc>
            </a:pPr>
            <a:r>
              <a:rPr lang="en-US" sz="1000" dirty="0">
                <a:latin typeface="+mn-lt"/>
              </a:rPr>
              <a:t>1400</a:t>
            </a:r>
          </a:p>
          <a:p>
            <a:pPr>
              <a:lnSpc>
                <a:spcPct val="200000"/>
              </a:lnSpc>
            </a:pPr>
            <a:r>
              <a:rPr lang="en-US" sz="1000" dirty="0">
                <a:latin typeface="+mn-lt"/>
              </a:rPr>
              <a:t>1200</a:t>
            </a:r>
          </a:p>
          <a:p>
            <a:pPr>
              <a:lnSpc>
                <a:spcPct val="200000"/>
              </a:lnSpc>
            </a:pPr>
            <a:r>
              <a:rPr lang="en-US" sz="1000" dirty="0">
                <a:latin typeface="+mn-lt"/>
              </a:rPr>
              <a:t>1000</a:t>
            </a:r>
          </a:p>
          <a:p>
            <a:pPr>
              <a:lnSpc>
                <a:spcPct val="200000"/>
              </a:lnSpc>
            </a:pPr>
            <a:r>
              <a:rPr lang="en-US" sz="1000" dirty="0">
                <a:latin typeface="+mn-lt"/>
              </a:rPr>
              <a:t>800</a:t>
            </a:r>
          </a:p>
          <a:p>
            <a:pPr>
              <a:lnSpc>
                <a:spcPct val="200000"/>
              </a:lnSpc>
            </a:pPr>
            <a:r>
              <a:rPr lang="en-US" sz="1000" dirty="0">
                <a:latin typeface="+mn-lt"/>
              </a:rPr>
              <a:t>600</a:t>
            </a:r>
          </a:p>
          <a:p>
            <a:pPr>
              <a:lnSpc>
                <a:spcPct val="200000"/>
              </a:lnSpc>
            </a:pPr>
            <a:r>
              <a:rPr lang="en-US" sz="1000" dirty="0">
                <a:latin typeface="+mn-lt"/>
              </a:rPr>
              <a:t>400</a:t>
            </a:r>
          </a:p>
          <a:p>
            <a:pPr>
              <a:lnSpc>
                <a:spcPct val="200000"/>
              </a:lnSpc>
            </a:pPr>
            <a:r>
              <a:rPr lang="en-US" sz="1000" dirty="0">
                <a:latin typeface="+mn-lt"/>
              </a:rPr>
              <a:t>200</a:t>
            </a:r>
          </a:p>
          <a:p>
            <a:pPr>
              <a:lnSpc>
                <a:spcPct val="200000"/>
              </a:lnSpc>
            </a:pPr>
            <a:r>
              <a:rPr lang="en-US" sz="1000" dirty="0">
                <a:latin typeface="+mn-lt"/>
              </a:rPr>
              <a:t>0</a:t>
            </a:r>
          </a:p>
        </p:txBody>
      </p:sp>
      <p:sp>
        <p:nvSpPr>
          <p:cNvPr id="14" name="Rectangle 13">
            <a:extLst>
              <a:ext uri="{FF2B5EF4-FFF2-40B4-BE49-F238E27FC236}">
                <a16:creationId xmlns:a16="http://schemas.microsoft.com/office/drawing/2014/main" id="{118ECCEB-B38A-A30B-74E5-EDF1D048F733}"/>
              </a:ext>
            </a:extLst>
          </p:cNvPr>
          <p:cNvSpPr/>
          <p:nvPr/>
        </p:nvSpPr>
        <p:spPr>
          <a:xfrm>
            <a:off x="1178866" y="4646963"/>
            <a:ext cx="195262" cy="47337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5" name="Rectangle 14">
            <a:extLst>
              <a:ext uri="{FF2B5EF4-FFF2-40B4-BE49-F238E27FC236}">
                <a16:creationId xmlns:a16="http://schemas.microsoft.com/office/drawing/2014/main" id="{350F9B5C-F1B1-1475-D155-D0F744F81A74}"/>
              </a:ext>
            </a:extLst>
          </p:cNvPr>
          <p:cNvSpPr/>
          <p:nvPr/>
        </p:nvSpPr>
        <p:spPr>
          <a:xfrm>
            <a:off x="1517748" y="4699350"/>
            <a:ext cx="195262" cy="42098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6" name="Rectangle 15">
            <a:extLst>
              <a:ext uri="{FF2B5EF4-FFF2-40B4-BE49-F238E27FC236}">
                <a16:creationId xmlns:a16="http://schemas.microsoft.com/office/drawing/2014/main" id="{C877FEE7-28B4-0DA7-777F-82BB8A443E0A}"/>
              </a:ext>
            </a:extLst>
          </p:cNvPr>
          <p:cNvSpPr/>
          <p:nvPr/>
        </p:nvSpPr>
        <p:spPr>
          <a:xfrm>
            <a:off x="1856630" y="4618388"/>
            <a:ext cx="195262" cy="501951"/>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 name="Rectangle 16">
            <a:extLst>
              <a:ext uri="{FF2B5EF4-FFF2-40B4-BE49-F238E27FC236}">
                <a16:creationId xmlns:a16="http://schemas.microsoft.com/office/drawing/2014/main" id="{6B9DAF12-FC83-EDB9-F20B-43B29B19D1EC}"/>
              </a:ext>
            </a:extLst>
          </p:cNvPr>
          <p:cNvSpPr/>
          <p:nvPr/>
        </p:nvSpPr>
        <p:spPr>
          <a:xfrm>
            <a:off x="2195512" y="4513613"/>
            <a:ext cx="195262" cy="6067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8" name="Rectangle 17">
            <a:extLst>
              <a:ext uri="{FF2B5EF4-FFF2-40B4-BE49-F238E27FC236}">
                <a16:creationId xmlns:a16="http://schemas.microsoft.com/office/drawing/2014/main" id="{A9349BF1-60E5-88AF-57E1-60FE15716A72}"/>
              </a:ext>
            </a:extLst>
          </p:cNvPr>
          <p:cNvSpPr/>
          <p:nvPr/>
        </p:nvSpPr>
        <p:spPr>
          <a:xfrm>
            <a:off x="2534394" y="4385025"/>
            <a:ext cx="195262" cy="735314"/>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9" name="Rectangle 18">
            <a:extLst>
              <a:ext uri="{FF2B5EF4-FFF2-40B4-BE49-F238E27FC236}">
                <a16:creationId xmlns:a16="http://schemas.microsoft.com/office/drawing/2014/main" id="{8500E2AC-CDA7-8BB0-B787-5ECB83ACBF63}"/>
              </a:ext>
            </a:extLst>
          </p:cNvPr>
          <p:cNvSpPr/>
          <p:nvPr/>
        </p:nvSpPr>
        <p:spPr>
          <a:xfrm>
            <a:off x="2873276" y="4437413"/>
            <a:ext cx="195262" cy="6829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3" name="Rectangle 22">
            <a:extLst>
              <a:ext uri="{FF2B5EF4-FFF2-40B4-BE49-F238E27FC236}">
                <a16:creationId xmlns:a16="http://schemas.microsoft.com/office/drawing/2014/main" id="{3CCC6BDD-7123-8FE4-36FA-695FAE02EA38}"/>
              </a:ext>
            </a:extLst>
          </p:cNvPr>
          <p:cNvSpPr/>
          <p:nvPr/>
        </p:nvSpPr>
        <p:spPr>
          <a:xfrm>
            <a:off x="3212158" y="4442175"/>
            <a:ext cx="195262" cy="678164"/>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4" name="Rectangle 23">
            <a:extLst>
              <a:ext uri="{FF2B5EF4-FFF2-40B4-BE49-F238E27FC236}">
                <a16:creationId xmlns:a16="http://schemas.microsoft.com/office/drawing/2014/main" id="{B6F4BD1D-AFCC-4979-65D2-3EA6B64E675C}"/>
              </a:ext>
            </a:extLst>
          </p:cNvPr>
          <p:cNvSpPr/>
          <p:nvPr/>
        </p:nvSpPr>
        <p:spPr>
          <a:xfrm>
            <a:off x="3551040" y="4451700"/>
            <a:ext cx="195262" cy="6686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5" name="Rectangle 24">
            <a:extLst>
              <a:ext uri="{FF2B5EF4-FFF2-40B4-BE49-F238E27FC236}">
                <a16:creationId xmlns:a16="http://schemas.microsoft.com/office/drawing/2014/main" id="{E826BB85-D3F1-471F-041C-8417438E0B53}"/>
              </a:ext>
            </a:extLst>
          </p:cNvPr>
          <p:cNvSpPr/>
          <p:nvPr/>
        </p:nvSpPr>
        <p:spPr>
          <a:xfrm>
            <a:off x="3889922" y="4756500"/>
            <a:ext cx="195262" cy="3638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6" name="Rectangle 25">
            <a:extLst>
              <a:ext uri="{FF2B5EF4-FFF2-40B4-BE49-F238E27FC236}">
                <a16:creationId xmlns:a16="http://schemas.microsoft.com/office/drawing/2014/main" id="{871562C5-3AD2-58E0-80A1-F03970C0B29E}"/>
              </a:ext>
            </a:extLst>
          </p:cNvPr>
          <p:cNvSpPr/>
          <p:nvPr/>
        </p:nvSpPr>
        <p:spPr>
          <a:xfrm>
            <a:off x="4228804" y="4399313"/>
            <a:ext cx="195262" cy="7210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7" name="Rectangle 26">
            <a:extLst>
              <a:ext uri="{FF2B5EF4-FFF2-40B4-BE49-F238E27FC236}">
                <a16:creationId xmlns:a16="http://schemas.microsoft.com/office/drawing/2014/main" id="{18EA2A01-228D-B40E-4DB8-613AA4A453D1}"/>
              </a:ext>
            </a:extLst>
          </p:cNvPr>
          <p:cNvSpPr/>
          <p:nvPr/>
        </p:nvSpPr>
        <p:spPr>
          <a:xfrm>
            <a:off x="4567686" y="4151663"/>
            <a:ext cx="195262" cy="96867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8" name="Rectangle 27">
            <a:extLst>
              <a:ext uri="{FF2B5EF4-FFF2-40B4-BE49-F238E27FC236}">
                <a16:creationId xmlns:a16="http://schemas.microsoft.com/office/drawing/2014/main" id="{4A182786-A6B5-38CE-C104-93A83AD26FE7}"/>
              </a:ext>
            </a:extLst>
          </p:cNvPr>
          <p:cNvSpPr/>
          <p:nvPr/>
        </p:nvSpPr>
        <p:spPr>
          <a:xfrm>
            <a:off x="4906568" y="4170713"/>
            <a:ext cx="195262" cy="9496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9" name="Rectangle 28">
            <a:extLst>
              <a:ext uri="{FF2B5EF4-FFF2-40B4-BE49-F238E27FC236}">
                <a16:creationId xmlns:a16="http://schemas.microsoft.com/office/drawing/2014/main" id="{1686AAAC-E276-2813-14DD-831DA27C1E79}"/>
              </a:ext>
            </a:extLst>
          </p:cNvPr>
          <p:cNvSpPr/>
          <p:nvPr/>
        </p:nvSpPr>
        <p:spPr>
          <a:xfrm>
            <a:off x="5245450" y="4051650"/>
            <a:ext cx="195262" cy="106868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0" name="Rectangle 29">
            <a:extLst>
              <a:ext uri="{FF2B5EF4-FFF2-40B4-BE49-F238E27FC236}">
                <a16:creationId xmlns:a16="http://schemas.microsoft.com/office/drawing/2014/main" id="{22454E0D-A34E-8682-91AA-B532C430C04C}"/>
              </a:ext>
            </a:extLst>
          </p:cNvPr>
          <p:cNvSpPr/>
          <p:nvPr/>
        </p:nvSpPr>
        <p:spPr>
          <a:xfrm>
            <a:off x="5584332" y="3837338"/>
            <a:ext cx="195262" cy="1283001"/>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1" name="Rectangle 30">
            <a:extLst>
              <a:ext uri="{FF2B5EF4-FFF2-40B4-BE49-F238E27FC236}">
                <a16:creationId xmlns:a16="http://schemas.microsoft.com/office/drawing/2014/main" id="{9E9E2D6F-364B-CAA2-244A-CC5524E26245}"/>
              </a:ext>
            </a:extLst>
          </p:cNvPr>
          <p:cNvSpPr/>
          <p:nvPr/>
        </p:nvSpPr>
        <p:spPr>
          <a:xfrm>
            <a:off x="5923214" y="3613500"/>
            <a:ext cx="195262" cy="15068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2" name="Rectangle 31">
            <a:extLst>
              <a:ext uri="{FF2B5EF4-FFF2-40B4-BE49-F238E27FC236}">
                <a16:creationId xmlns:a16="http://schemas.microsoft.com/office/drawing/2014/main" id="{AF9DFEFC-E7F7-B3C9-8F68-65C6A3489E26}"/>
              </a:ext>
            </a:extLst>
          </p:cNvPr>
          <p:cNvSpPr/>
          <p:nvPr/>
        </p:nvSpPr>
        <p:spPr>
          <a:xfrm>
            <a:off x="6262096" y="3380138"/>
            <a:ext cx="195262" cy="1740201"/>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3" name="Rectangle 32">
            <a:extLst>
              <a:ext uri="{FF2B5EF4-FFF2-40B4-BE49-F238E27FC236}">
                <a16:creationId xmlns:a16="http://schemas.microsoft.com/office/drawing/2014/main" id="{ECFF71FA-D400-7C62-0FBC-641D3436BA26}"/>
              </a:ext>
            </a:extLst>
          </p:cNvPr>
          <p:cNvSpPr/>
          <p:nvPr/>
        </p:nvSpPr>
        <p:spPr>
          <a:xfrm>
            <a:off x="6600976" y="2889600"/>
            <a:ext cx="195262" cy="22307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9" name="TextBox 38">
            <a:extLst>
              <a:ext uri="{FF2B5EF4-FFF2-40B4-BE49-F238E27FC236}">
                <a16:creationId xmlns:a16="http://schemas.microsoft.com/office/drawing/2014/main" id="{95E8D59C-0B66-C5C5-2194-42BA3772C8E7}"/>
              </a:ext>
            </a:extLst>
          </p:cNvPr>
          <p:cNvSpPr txBox="1"/>
          <p:nvPr/>
        </p:nvSpPr>
        <p:spPr>
          <a:xfrm>
            <a:off x="6872080" y="2282126"/>
            <a:ext cx="576030" cy="260008"/>
          </a:xfrm>
          <a:prstGeom prst="rect">
            <a:avLst/>
          </a:prstGeom>
          <a:noFill/>
        </p:spPr>
        <p:txBody>
          <a:bodyPr wrap="square" lIns="0" tIns="0" rIns="0" bIns="0" rtlCol="0">
            <a:spAutoFit/>
          </a:bodyPr>
          <a:lstStyle/>
          <a:p>
            <a:pPr>
              <a:lnSpc>
                <a:spcPct val="200000"/>
              </a:lnSpc>
            </a:pPr>
            <a:r>
              <a:rPr lang="en-US" sz="1000" dirty="0">
                <a:latin typeface="+mn-lt"/>
              </a:rPr>
              <a:t>(units)</a:t>
            </a:r>
          </a:p>
        </p:txBody>
      </p:sp>
      <p:sp>
        <p:nvSpPr>
          <p:cNvPr id="40" name="TextBox 39">
            <a:extLst>
              <a:ext uri="{FF2B5EF4-FFF2-40B4-BE49-F238E27FC236}">
                <a16:creationId xmlns:a16="http://schemas.microsoft.com/office/drawing/2014/main" id="{0F1013A4-4887-36D8-6A2C-52A83C3DB290}"/>
              </a:ext>
            </a:extLst>
          </p:cNvPr>
          <p:cNvSpPr txBox="1"/>
          <p:nvPr/>
        </p:nvSpPr>
        <p:spPr>
          <a:xfrm>
            <a:off x="585326" y="2282126"/>
            <a:ext cx="576030" cy="260008"/>
          </a:xfrm>
          <a:prstGeom prst="rect">
            <a:avLst/>
          </a:prstGeom>
          <a:noFill/>
        </p:spPr>
        <p:txBody>
          <a:bodyPr wrap="square" lIns="0" tIns="0" rIns="0" bIns="0" rtlCol="0">
            <a:spAutoFit/>
          </a:bodyPr>
          <a:lstStyle/>
          <a:p>
            <a:pPr>
              <a:lnSpc>
                <a:spcPct val="200000"/>
              </a:lnSpc>
            </a:pPr>
            <a:r>
              <a:rPr lang="en-US" sz="1000" dirty="0">
                <a:latin typeface="+mn-lt"/>
              </a:rPr>
              <a:t>(units)</a:t>
            </a:r>
          </a:p>
        </p:txBody>
      </p:sp>
      <p:sp>
        <p:nvSpPr>
          <p:cNvPr id="41" name="TextBox 40">
            <a:extLst>
              <a:ext uri="{FF2B5EF4-FFF2-40B4-BE49-F238E27FC236}">
                <a16:creationId xmlns:a16="http://schemas.microsoft.com/office/drawing/2014/main" id="{98BBBDF8-B52C-601C-E8C5-E6DF3D691231}"/>
              </a:ext>
            </a:extLst>
          </p:cNvPr>
          <p:cNvSpPr txBox="1"/>
          <p:nvPr/>
        </p:nvSpPr>
        <p:spPr>
          <a:xfrm>
            <a:off x="1830720" y="5461707"/>
            <a:ext cx="4354599" cy="260008"/>
          </a:xfrm>
          <a:prstGeom prst="rect">
            <a:avLst/>
          </a:prstGeom>
          <a:noFill/>
        </p:spPr>
        <p:txBody>
          <a:bodyPr wrap="square" lIns="0" tIns="0" rIns="0" bIns="0" rtlCol="0">
            <a:spAutoFit/>
          </a:bodyPr>
          <a:lstStyle/>
          <a:p>
            <a:pPr>
              <a:lnSpc>
                <a:spcPct val="200000"/>
              </a:lnSpc>
            </a:pPr>
            <a:r>
              <a:rPr lang="en-US" sz="1000" dirty="0">
                <a:latin typeface="+mn-lt"/>
              </a:rPr>
              <a:t>Annual shipments of industrial robots (left axis)</a:t>
            </a:r>
          </a:p>
        </p:txBody>
      </p:sp>
      <p:sp>
        <p:nvSpPr>
          <p:cNvPr id="42" name="TextBox 41">
            <a:extLst>
              <a:ext uri="{FF2B5EF4-FFF2-40B4-BE49-F238E27FC236}">
                <a16:creationId xmlns:a16="http://schemas.microsoft.com/office/drawing/2014/main" id="{7082634E-CA41-4FEB-8A93-F079E06E6E88}"/>
              </a:ext>
            </a:extLst>
          </p:cNvPr>
          <p:cNvSpPr txBox="1"/>
          <p:nvPr/>
        </p:nvSpPr>
        <p:spPr>
          <a:xfrm>
            <a:off x="1830720" y="5713655"/>
            <a:ext cx="4604730" cy="260008"/>
          </a:xfrm>
          <a:prstGeom prst="rect">
            <a:avLst/>
          </a:prstGeom>
          <a:noFill/>
        </p:spPr>
        <p:txBody>
          <a:bodyPr wrap="square" lIns="0" tIns="0" rIns="0" bIns="0" rtlCol="0">
            <a:spAutoFit/>
          </a:bodyPr>
          <a:lstStyle/>
          <a:p>
            <a:pPr>
              <a:lnSpc>
                <a:spcPct val="200000"/>
              </a:lnSpc>
            </a:pPr>
            <a:r>
              <a:rPr lang="en-US" sz="1000" dirty="0">
                <a:latin typeface="+mn-lt"/>
              </a:rPr>
              <a:t>Annual shipments of industrial robots per employee in manufacturing (right axis)</a:t>
            </a:r>
          </a:p>
        </p:txBody>
      </p:sp>
      <p:sp>
        <p:nvSpPr>
          <p:cNvPr id="43" name="Rectangle 42">
            <a:extLst>
              <a:ext uri="{FF2B5EF4-FFF2-40B4-BE49-F238E27FC236}">
                <a16:creationId xmlns:a16="http://schemas.microsoft.com/office/drawing/2014/main" id="{A982CEFC-1468-1765-7260-5864A31A9B3E}"/>
              </a:ext>
            </a:extLst>
          </p:cNvPr>
          <p:cNvSpPr/>
          <p:nvPr/>
        </p:nvSpPr>
        <p:spPr>
          <a:xfrm>
            <a:off x="1427826" y="5617316"/>
            <a:ext cx="303443" cy="78277"/>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cxnSp>
        <p:nvCxnSpPr>
          <p:cNvPr id="45" name="Straight Connector 44">
            <a:extLst>
              <a:ext uri="{FF2B5EF4-FFF2-40B4-BE49-F238E27FC236}">
                <a16:creationId xmlns:a16="http://schemas.microsoft.com/office/drawing/2014/main" id="{5A64B47D-C4B1-14EC-4019-B2ADA8ED04AD}"/>
              </a:ext>
            </a:extLst>
          </p:cNvPr>
          <p:cNvCxnSpPr/>
          <p:nvPr/>
        </p:nvCxnSpPr>
        <p:spPr>
          <a:xfrm>
            <a:off x="1276497" y="4759826"/>
            <a:ext cx="329877" cy="512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F2BADF-FDEE-5297-AA84-0145572287BF}"/>
              </a:ext>
            </a:extLst>
          </p:cNvPr>
          <p:cNvCxnSpPr>
            <a:cxnSpLocks/>
          </p:cNvCxnSpPr>
          <p:nvPr/>
        </p:nvCxnSpPr>
        <p:spPr>
          <a:xfrm flipV="1">
            <a:off x="1596849" y="4160999"/>
            <a:ext cx="347663" cy="65008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07957E9-A678-AF7E-95C9-54489D0459A0}"/>
              </a:ext>
            </a:extLst>
          </p:cNvPr>
          <p:cNvCxnSpPr>
            <a:cxnSpLocks/>
          </p:cNvCxnSpPr>
          <p:nvPr/>
        </p:nvCxnSpPr>
        <p:spPr>
          <a:xfrm flipH="1">
            <a:off x="1942131" y="4046699"/>
            <a:ext cx="342900" cy="11430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8DB6CE-C32A-F242-74B6-F95DF0E092F5}"/>
              </a:ext>
            </a:extLst>
          </p:cNvPr>
          <p:cNvCxnSpPr>
            <a:cxnSpLocks/>
          </p:cNvCxnSpPr>
          <p:nvPr/>
        </p:nvCxnSpPr>
        <p:spPr>
          <a:xfrm>
            <a:off x="2277887" y="4053843"/>
            <a:ext cx="347662" cy="666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4EFC326-85CF-1A9A-7356-5A8196B5B311}"/>
              </a:ext>
            </a:extLst>
          </p:cNvPr>
          <p:cNvCxnSpPr>
            <a:cxnSpLocks/>
          </p:cNvCxnSpPr>
          <p:nvPr/>
        </p:nvCxnSpPr>
        <p:spPr>
          <a:xfrm>
            <a:off x="2618406" y="4118137"/>
            <a:ext cx="342900" cy="297656"/>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AB87B2-2F9D-6892-BCBE-B87A6BB5D5BA}"/>
              </a:ext>
            </a:extLst>
          </p:cNvPr>
          <p:cNvCxnSpPr>
            <a:cxnSpLocks/>
          </p:cNvCxnSpPr>
          <p:nvPr/>
        </p:nvCxnSpPr>
        <p:spPr>
          <a:xfrm flipV="1">
            <a:off x="2958924" y="4058605"/>
            <a:ext cx="340519" cy="35004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095CF7C-507B-8E59-06AF-FE7022FB2276}"/>
              </a:ext>
            </a:extLst>
          </p:cNvPr>
          <p:cNvCxnSpPr>
            <a:cxnSpLocks/>
          </p:cNvCxnSpPr>
          <p:nvPr/>
        </p:nvCxnSpPr>
        <p:spPr>
          <a:xfrm flipH="1">
            <a:off x="3299443" y="4001455"/>
            <a:ext cx="333375" cy="5953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D8E806-AC3F-C689-857F-E509081CBE91}"/>
              </a:ext>
            </a:extLst>
          </p:cNvPr>
          <p:cNvCxnSpPr>
            <a:cxnSpLocks/>
          </p:cNvCxnSpPr>
          <p:nvPr/>
        </p:nvCxnSpPr>
        <p:spPr>
          <a:xfrm flipH="1" flipV="1">
            <a:off x="3630437" y="4006218"/>
            <a:ext cx="350044" cy="53101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D2F9D2-CF47-6030-4A38-AB959E4F077E}"/>
              </a:ext>
            </a:extLst>
          </p:cNvPr>
          <p:cNvCxnSpPr>
            <a:cxnSpLocks/>
          </p:cNvCxnSpPr>
          <p:nvPr/>
        </p:nvCxnSpPr>
        <p:spPr>
          <a:xfrm flipH="1">
            <a:off x="3980481" y="4230055"/>
            <a:ext cx="335756" cy="3000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0C73254-8721-E3CB-5070-57C87FC18661}"/>
              </a:ext>
            </a:extLst>
          </p:cNvPr>
          <p:cNvCxnSpPr>
            <a:cxnSpLocks/>
          </p:cNvCxnSpPr>
          <p:nvPr/>
        </p:nvCxnSpPr>
        <p:spPr>
          <a:xfrm flipV="1">
            <a:off x="4311474" y="3972880"/>
            <a:ext cx="340519" cy="2619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5E4E9-7081-6322-596D-C7B08136AF96}"/>
              </a:ext>
            </a:extLst>
          </p:cNvPr>
          <p:cNvCxnSpPr>
            <a:cxnSpLocks/>
          </p:cNvCxnSpPr>
          <p:nvPr/>
        </p:nvCxnSpPr>
        <p:spPr>
          <a:xfrm flipH="1" flipV="1">
            <a:off x="4654374" y="3975262"/>
            <a:ext cx="338138" cy="14049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C5F092-427C-7DA5-E6FF-20257A917743}"/>
              </a:ext>
            </a:extLst>
          </p:cNvPr>
          <p:cNvCxnSpPr>
            <a:cxnSpLocks/>
          </p:cNvCxnSpPr>
          <p:nvPr/>
        </p:nvCxnSpPr>
        <p:spPr>
          <a:xfrm flipH="1">
            <a:off x="4987749" y="3806193"/>
            <a:ext cx="345282" cy="30956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DF4DE3C-606C-4201-B65C-01221556B11C}"/>
              </a:ext>
            </a:extLst>
          </p:cNvPr>
          <p:cNvCxnSpPr>
            <a:cxnSpLocks/>
          </p:cNvCxnSpPr>
          <p:nvPr/>
        </p:nvCxnSpPr>
        <p:spPr>
          <a:xfrm flipV="1">
            <a:off x="5325887" y="3694274"/>
            <a:ext cx="340519" cy="1095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D723247-5962-1867-F47B-8CA7F2B98976}"/>
              </a:ext>
            </a:extLst>
          </p:cNvPr>
          <p:cNvCxnSpPr>
            <a:cxnSpLocks/>
          </p:cNvCxnSpPr>
          <p:nvPr/>
        </p:nvCxnSpPr>
        <p:spPr>
          <a:xfrm flipV="1">
            <a:off x="5671168" y="3179924"/>
            <a:ext cx="335756" cy="51435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49DA02-AF36-36B8-BFCC-5F9D4FF26562}"/>
              </a:ext>
            </a:extLst>
          </p:cNvPr>
          <p:cNvCxnSpPr>
            <a:cxnSpLocks/>
          </p:cNvCxnSpPr>
          <p:nvPr/>
        </p:nvCxnSpPr>
        <p:spPr>
          <a:xfrm flipH="1">
            <a:off x="6009306" y="3013237"/>
            <a:ext cx="338137" cy="1666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F5A2A9A-6A14-086F-E413-84B5D75769DC}"/>
              </a:ext>
            </a:extLst>
          </p:cNvPr>
          <p:cNvCxnSpPr>
            <a:cxnSpLocks/>
          </p:cNvCxnSpPr>
          <p:nvPr/>
        </p:nvCxnSpPr>
        <p:spPr>
          <a:xfrm flipV="1">
            <a:off x="6347443" y="2677480"/>
            <a:ext cx="338138" cy="3381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3ED20F9A-25DE-D31A-6151-3803ED5A540F}"/>
              </a:ext>
            </a:extLst>
          </p:cNvPr>
          <p:cNvSpPr/>
          <p:nvPr/>
        </p:nvSpPr>
        <p:spPr>
          <a:xfrm>
            <a:off x="1215209" y="4714826"/>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4" name="Oval 93">
            <a:extLst>
              <a:ext uri="{FF2B5EF4-FFF2-40B4-BE49-F238E27FC236}">
                <a16:creationId xmlns:a16="http://schemas.microsoft.com/office/drawing/2014/main" id="{DEF96A5B-7031-6B4D-2A58-E9FC457DEFF7}"/>
              </a:ext>
            </a:extLst>
          </p:cNvPr>
          <p:cNvSpPr/>
          <p:nvPr/>
        </p:nvSpPr>
        <p:spPr>
          <a:xfrm>
            <a:off x="1556358" y="4759826"/>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5" name="Oval 94">
            <a:extLst>
              <a:ext uri="{FF2B5EF4-FFF2-40B4-BE49-F238E27FC236}">
                <a16:creationId xmlns:a16="http://schemas.microsoft.com/office/drawing/2014/main" id="{A0CB4E2A-FCD6-D38F-076A-A50BC57123A2}"/>
              </a:ext>
            </a:extLst>
          </p:cNvPr>
          <p:cNvSpPr/>
          <p:nvPr/>
        </p:nvSpPr>
        <p:spPr>
          <a:xfrm>
            <a:off x="1901636" y="411932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6" name="Oval 95">
            <a:extLst>
              <a:ext uri="{FF2B5EF4-FFF2-40B4-BE49-F238E27FC236}">
                <a16:creationId xmlns:a16="http://schemas.microsoft.com/office/drawing/2014/main" id="{A94EEA3F-4737-765B-0E65-25597AEEED01}"/>
              </a:ext>
            </a:extLst>
          </p:cNvPr>
          <p:cNvSpPr/>
          <p:nvPr/>
        </p:nvSpPr>
        <p:spPr>
          <a:xfrm>
            <a:off x="2236861" y="399805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7" name="Oval 96">
            <a:extLst>
              <a:ext uri="{FF2B5EF4-FFF2-40B4-BE49-F238E27FC236}">
                <a16:creationId xmlns:a16="http://schemas.microsoft.com/office/drawing/2014/main" id="{D16E22E2-42B0-B43D-73B3-E534B740391F}"/>
              </a:ext>
            </a:extLst>
          </p:cNvPr>
          <p:cNvSpPr/>
          <p:nvPr/>
        </p:nvSpPr>
        <p:spPr>
          <a:xfrm>
            <a:off x="2580078" y="408071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8" name="Oval 97">
            <a:extLst>
              <a:ext uri="{FF2B5EF4-FFF2-40B4-BE49-F238E27FC236}">
                <a16:creationId xmlns:a16="http://schemas.microsoft.com/office/drawing/2014/main" id="{BCD81933-040C-CD86-2151-D711B3097486}"/>
              </a:ext>
            </a:extLst>
          </p:cNvPr>
          <p:cNvSpPr/>
          <p:nvPr/>
        </p:nvSpPr>
        <p:spPr>
          <a:xfrm>
            <a:off x="2910373" y="4357987"/>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9" name="Oval 98">
            <a:extLst>
              <a:ext uri="{FF2B5EF4-FFF2-40B4-BE49-F238E27FC236}">
                <a16:creationId xmlns:a16="http://schemas.microsoft.com/office/drawing/2014/main" id="{AC725B23-6848-C602-2717-61477BABE6C3}"/>
              </a:ext>
            </a:extLst>
          </p:cNvPr>
          <p:cNvSpPr/>
          <p:nvPr/>
        </p:nvSpPr>
        <p:spPr>
          <a:xfrm>
            <a:off x="3251611" y="4019559"/>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0" name="Oval 99">
            <a:extLst>
              <a:ext uri="{FF2B5EF4-FFF2-40B4-BE49-F238E27FC236}">
                <a16:creationId xmlns:a16="http://schemas.microsoft.com/office/drawing/2014/main" id="{E9DC88E3-DE45-4D47-6D03-8BA231611E01}"/>
              </a:ext>
            </a:extLst>
          </p:cNvPr>
          <p:cNvSpPr/>
          <p:nvPr/>
        </p:nvSpPr>
        <p:spPr>
          <a:xfrm>
            <a:off x="3591702" y="3959698"/>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1" name="Oval 100">
            <a:extLst>
              <a:ext uri="{FF2B5EF4-FFF2-40B4-BE49-F238E27FC236}">
                <a16:creationId xmlns:a16="http://schemas.microsoft.com/office/drawing/2014/main" id="{6141DDC8-9981-591B-9D94-1D0A67184B15}"/>
              </a:ext>
            </a:extLst>
          </p:cNvPr>
          <p:cNvSpPr/>
          <p:nvPr/>
        </p:nvSpPr>
        <p:spPr>
          <a:xfrm>
            <a:off x="3937596" y="4485995"/>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2" name="Oval 101">
            <a:extLst>
              <a:ext uri="{FF2B5EF4-FFF2-40B4-BE49-F238E27FC236}">
                <a16:creationId xmlns:a16="http://schemas.microsoft.com/office/drawing/2014/main" id="{B2DDA737-5FAB-112D-40A3-757887B1735B}"/>
              </a:ext>
            </a:extLst>
          </p:cNvPr>
          <p:cNvSpPr/>
          <p:nvPr/>
        </p:nvSpPr>
        <p:spPr>
          <a:xfrm>
            <a:off x="4270766" y="4181630"/>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3" name="Oval 102">
            <a:extLst>
              <a:ext uri="{FF2B5EF4-FFF2-40B4-BE49-F238E27FC236}">
                <a16:creationId xmlns:a16="http://schemas.microsoft.com/office/drawing/2014/main" id="{8DDDAA61-B287-359C-A106-3CF3E95BFCB9}"/>
              </a:ext>
            </a:extLst>
          </p:cNvPr>
          <p:cNvSpPr/>
          <p:nvPr/>
        </p:nvSpPr>
        <p:spPr>
          <a:xfrm>
            <a:off x="4606546" y="3936068"/>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4" name="Oval 103">
            <a:extLst>
              <a:ext uri="{FF2B5EF4-FFF2-40B4-BE49-F238E27FC236}">
                <a16:creationId xmlns:a16="http://schemas.microsoft.com/office/drawing/2014/main" id="{7C6BCF21-F28A-EB08-3CEB-B5E23618F9D1}"/>
              </a:ext>
            </a:extLst>
          </p:cNvPr>
          <p:cNvSpPr/>
          <p:nvPr/>
        </p:nvSpPr>
        <p:spPr>
          <a:xfrm>
            <a:off x="4954427" y="4068368"/>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5" name="Oval 104">
            <a:extLst>
              <a:ext uri="{FF2B5EF4-FFF2-40B4-BE49-F238E27FC236}">
                <a16:creationId xmlns:a16="http://schemas.microsoft.com/office/drawing/2014/main" id="{25394817-F2FC-2D00-49BB-02638A4F18F4}"/>
              </a:ext>
            </a:extLst>
          </p:cNvPr>
          <p:cNvSpPr/>
          <p:nvPr/>
        </p:nvSpPr>
        <p:spPr>
          <a:xfrm>
            <a:off x="5277800" y="376119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6" name="Oval 105">
            <a:extLst>
              <a:ext uri="{FF2B5EF4-FFF2-40B4-BE49-F238E27FC236}">
                <a16:creationId xmlns:a16="http://schemas.microsoft.com/office/drawing/2014/main" id="{A9F22C48-2D20-8B6D-A5DC-0C123F24DB6A}"/>
              </a:ext>
            </a:extLst>
          </p:cNvPr>
          <p:cNvSpPr/>
          <p:nvPr/>
        </p:nvSpPr>
        <p:spPr>
          <a:xfrm>
            <a:off x="5618197" y="3657767"/>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7" name="Oval 106">
            <a:extLst>
              <a:ext uri="{FF2B5EF4-FFF2-40B4-BE49-F238E27FC236}">
                <a16:creationId xmlns:a16="http://schemas.microsoft.com/office/drawing/2014/main" id="{809A3694-3DF2-F0E7-1BBF-DDE017FCFEF7}"/>
              </a:ext>
            </a:extLst>
          </p:cNvPr>
          <p:cNvSpPr/>
          <p:nvPr/>
        </p:nvSpPr>
        <p:spPr>
          <a:xfrm>
            <a:off x="5966286" y="3144562"/>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8" name="Oval 107">
            <a:extLst>
              <a:ext uri="{FF2B5EF4-FFF2-40B4-BE49-F238E27FC236}">
                <a16:creationId xmlns:a16="http://schemas.microsoft.com/office/drawing/2014/main" id="{CF2ADA73-14EE-4EE9-ABA1-4DA88FD58DA3}"/>
              </a:ext>
            </a:extLst>
          </p:cNvPr>
          <p:cNvSpPr/>
          <p:nvPr/>
        </p:nvSpPr>
        <p:spPr>
          <a:xfrm>
            <a:off x="6301823" y="2973331"/>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9" name="Oval 108">
            <a:extLst>
              <a:ext uri="{FF2B5EF4-FFF2-40B4-BE49-F238E27FC236}">
                <a16:creationId xmlns:a16="http://schemas.microsoft.com/office/drawing/2014/main" id="{67ACE73F-0DF0-2CEB-97CD-53DC47FE9559}"/>
              </a:ext>
            </a:extLst>
          </p:cNvPr>
          <p:cNvSpPr/>
          <p:nvPr/>
        </p:nvSpPr>
        <p:spPr>
          <a:xfrm>
            <a:off x="6640581" y="2632261"/>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cxnSp>
        <p:nvCxnSpPr>
          <p:cNvPr id="110" name="Straight Connector 109">
            <a:extLst>
              <a:ext uri="{FF2B5EF4-FFF2-40B4-BE49-F238E27FC236}">
                <a16:creationId xmlns:a16="http://schemas.microsoft.com/office/drawing/2014/main" id="{98E056DD-3673-BBFE-149A-D15282BF803D}"/>
              </a:ext>
            </a:extLst>
          </p:cNvPr>
          <p:cNvCxnSpPr>
            <a:cxnSpLocks/>
          </p:cNvCxnSpPr>
          <p:nvPr/>
        </p:nvCxnSpPr>
        <p:spPr>
          <a:xfrm flipV="1">
            <a:off x="1427494" y="5891158"/>
            <a:ext cx="303775" cy="223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6D497271-86F9-8229-826B-9CDB788E2076}"/>
              </a:ext>
            </a:extLst>
          </p:cNvPr>
          <p:cNvSpPr/>
          <p:nvPr/>
        </p:nvSpPr>
        <p:spPr>
          <a:xfrm>
            <a:off x="1534381" y="5852302"/>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16" name="Rechteck 13">
            <a:extLst>
              <a:ext uri="{FF2B5EF4-FFF2-40B4-BE49-F238E27FC236}">
                <a16:creationId xmlns:a16="http://schemas.microsoft.com/office/drawing/2014/main" id="{F18828A1-3F33-3544-C127-40C90134E125}"/>
              </a:ext>
            </a:extLst>
          </p:cNvPr>
          <p:cNvSpPr/>
          <p:nvPr/>
        </p:nvSpPr>
        <p:spPr>
          <a:xfrm>
            <a:off x="1051598" y="1871619"/>
            <a:ext cx="1965522"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200" dirty="0">
                <a:solidFill>
                  <a:schemeClr val="tx1"/>
                </a:solidFill>
                <a:latin typeface="Arial" panose="020B0604020202020204" pitchFamily="34" charset="0"/>
                <a:cs typeface="Arial" panose="020B0604020202020204" pitchFamily="34" charset="0"/>
              </a:rPr>
              <a:t>Growth of industrial robots</a:t>
            </a:r>
            <a:endParaRPr lang="en-US" sz="1400" b="0" i="0" u="none" baseline="0" dirty="0">
              <a:solidFill>
                <a:schemeClr val="tx1"/>
              </a:solidFill>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3E41EE91-EC92-9FEA-E2F7-B69143C1EBDE}"/>
              </a:ext>
            </a:extLst>
          </p:cNvPr>
          <p:cNvSpPr txBox="1"/>
          <p:nvPr/>
        </p:nvSpPr>
        <p:spPr>
          <a:xfrm>
            <a:off x="8315353" y="5072795"/>
            <a:ext cx="3414966" cy="894797"/>
          </a:xfrm>
          <a:prstGeom prst="rect">
            <a:avLst/>
          </a:prstGeom>
          <a:noFill/>
        </p:spPr>
        <p:txBody>
          <a:bodyPr wrap="square" lIns="0" tIns="0" rIns="0" bIns="0" rtlCol="0">
            <a:spAutoFit/>
          </a:bodyPr>
          <a:lstStyle/>
          <a:p>
            <a:pPr>
              <a:lnSpc>
                <a:spcPct val="150000"/>
              </a:lnSpc>
            </a:pPr>
            <a:r>
              <a:rPr lang="en-US" sz="1000" dirty="0">
                <a:latin typeface="+mn-lt"/>
              </a:rPr>
              <a:t>1) Automobile 		2) Electrical/Electronic </a:t>
            </a:r>
          </a:p>
          <a:p>
            <a:pPr>
              <a:lnSpc>
                <a:spcPct val="150000"/>
              </a:lnSpc>
            </a:pPr>
            <a:r>
              <a:rPr lang="en-US" sz="1000" dirty="0">
                <a:latin typeface="+mn-lt"/>
              </a:rPr>
              <a:t>3) Metal 		4) Chemical</a:t>
            </a:r>
            <a:br>
              <a:rPr lang="en-US" sz="1000" dirty="0">
                <a:latin typeface="+mn-lt"/>
              </a:rPr>
            </a:br>
            <a:r>
              <a:rPr lang="en-US" sz="1000" dirty="0">
                <a:latin typeface="+mn-lt"/>
              </a:rPr>
              <a:t>4) Food and Beverage 	5) Pharmaceutical</a:t>
            </a:r>
          </a:p>
          <a:p>
            <a:pPr>
              <a:lnSpc>
                <a:spcPct val="150000"/>
              </a:lnSpc>
            </a:pPr>
            <a:r>
              <a:rPr lang="en-US" sz="1000" dirty="0">
                <a:latin typeface="+mn-lt"/>
              </a:rPr>
              <a:t>6) Other</a:t>
            </a:r>
          </a:p>
        </p:txBody>
      </p:sp>
      <p:sp>
        <p:nvSpPr>
          <p:cNvPr id="167" name="Rectangle 166">
            <a:extLst>
              <a:ext uri="{FF2B5EF4-FFF2-40B4-BE49-F238E27FC236}">
                <a16:creationId xmlns:a16="http://schemas.microsoft.com/office/drawing/2014/main" id="{012336F5-5A08-8159-B1AC-17A9295D7430}"/>
              </a:ext>
            </a:extLst>
          </p:cNvPr>
          <p:cNvSpPr/>
          <p:nvPr/>
        </p:nvSpPr>
        <p:spPr>
          <a:xfrm>
            <a:off x="10104638" y="5133130"/>
            <a:ext cx="144000" cy="144000"/>
          </a:xfrm>
          <a:prstGeom prst="rect">
            <a:avLst/>
          </a:prstGeom>
          <a:solidFill>
            <a:srgbClr val="A5002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68" name="Rectangle 167">
            <a:extLst>
              <a:ext uri="{FF2B5EF4-FFF2-40B4-BE49-F238E27FC236}">
                <a16:creationId xmlns:a16="http://schemas.microsoft.com/office/drawing/2014/main" id="{72D4D465-2D0B-B049-DABE-D9B13CDB68BD}"/>
              </a:ext>
            </a:extLst>
          </p:cNvPr>
          <p:cNvSpPr/>
          <p:nvPr/>
        </p:nvSpPr>
        <p:spPr>
          <a:xfrm>
            <a:off x="10104638" y="5359693"/>
            <a:ext cx="144000" cy="144000"/>
          </a:xfrm>
          <a:prstGeom prst="rect">
            <a:avLst/>
          </a:prstGeom>
          <a:solidFill>
            <a:srgbClr val="008000"/>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69" name="Rectangle 168">
            <a:extLst>
              <a:ext uri="{FF2B5EF4-FFF2-40B4-BE49-F238E27FC236}">
                <a16:creationId xmlns:a16="http://schemas.microsoft.com/office/drawing/2014/main" id="{766F9267-C88E-FD20-BAF1-BCB4270E9720}"/>
              </a:ext>
            </a:extLst>
          </p:cNvPr>
          <p:cNvSpPr/>
          <p:nvPr/>
        </p:nvSpPr>
        <p:spPr>
          <a:xfrm>
            <a:off x="10104638" y="5586256"/>
            <a:ext cx="144000" cy="144000"/>
          </a:xfrm>
          <a:prstGeom prst="rect">
            <a:avLst/>
          </a:prstGeom>
          <a:solidFill>
            <a:srgbClr val="CC00CC"/>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0" name="Rectangle 169">
            <a:extLst>
              <a:ext uri="{FF2B5EF4-FFF2-40B4-BE49-F238E27FC236}">
                <a16:creationId xmlns:a16="http://schemas.microsoft.com/office/drawing/2014/main" id="{736751C0-33AB-C946-0231-93E0F1763601}"/>
              </a:ext>
            </a:extLst>
          </p:cNvPr>
          <p:cNvSpPr/>
          <p:nvPr/>
        </p:nvSpPr>
        <p:spPr>
          <a:xfrm>
            <a:off x="8275290" y="5129565"/>
            <a:ext cx="144000" cy="144000"/>
          </a:xfrm>
          <a:prstGeom prst="rect">
            <a:avLst/>
          </a:prstGeom>
          <a:solidFill>
            <a:srgbClr val="660066"/>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1" name="Rectangle 170">
            <a:extLst>
              <a:ext uri="{FF2B5EF4-FFF2-40B4-BE49-F238E27FC236}">
                <a16:creationId xmlns:a16="http://schemas.microsoft.com/office/drawing/2014/main" id="{A771607D-167D-9499-69B9-A9380BE9CCA0}"/>
              </a:ext>
            </a:extLst>
          </p:cNvPr>
          <p:cNvSpPr/>
          <p:nvPr/>
        </p:nvSpPr>
        <p:spPr>
          <a:xfrm>
            <a:off x="8275290" y="5356128"/>
            <a:ext cx="144000" cy="144000"/>
          </a:xfrm>
          <a:prstGeom prst="rect">
            <a:avLst/>
          </a:prstGeom>
          <a:solidFill>
            <a:srgbClr val="663300"/>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2" name="Rectangle 171">
            <a:extLst>
              <a:ext uri="{FF2B5EF4-FFF2-40B4-BE49-F238E27FC236}">
                <a16:creationId xmlns:a16="http://schemas.microsoft.com/office/drawing/2014/main" id="{38579B6A-EB8B-E662-8AD0-E63CE4B71F71}"/>
              </a:ext>
            </a:extLst>
          </p:cNvPr>
          <p:cNvSpPr/>
          <p:nvPr/>
        </p:nvSpPr>
        <p:spPr>
          <a:xfrm>
            <a:off x="8275290" y="5582691"/>
            <a:ext cx="144000" cy="144000"/>
          </a:xfrm>
          <a:prstGeom prst="rect">
            <a:avLst/>
          </a:prstGeom>
          <a:solidFill>
            <a:schemeClr val="accent5"/>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3" name="TextBox 172">
            <a:extLst>
              <a:ext uri="{FF2B5EF4-FFF2-40B4-BE49-F238E27FC236}">
                <a16:creationId xmlns:a16="http://schemas.microsoft.com/office/drawing/2014/main" id="{3B9A9D78-03FC-84FD-5638-325BAE907160}"/>
              </a:ext>
            </a:extLst>
          </p:cNvPr>
          <p:cNvSpPr txBox="1"/>
          <p:nvPr/>
        </p:nvSpPr>
        <p:spPr>
          <a:xfrm>
            <a:off x="10176638" y="3315533"/>
            <a:ext cx="948687" cy="176908"/>
          </a:xfrm>
          <a:prstGeom prst="rect">
            <a:avLst/>
          </a:prstGeom>
          <a:noFill/>
        </p:spPr>
        <p:txBody>
          <a:bodyPr wrap="square" lIns="0" tIns="0" rIns="0" bIns="0" rtlCol="0">
            <a:spAutoFit/>
          </a:bodyPr>
          <a:lstStyle/>
          <a:p>
            <a:pPr>
              <a:lnSpc>
                <a:spcPct val="114000"/>
              </a:lnSpc>
            </a:pPr>
            <a:r>
              <a:rPr lang="en-US" sz="1100" dirty="0">
                <a:solidFill>
                  <a:schemeClr val="bg1"/>
                </a:solidFill>
                <a:latin typeface="+mn-lt"/>
              </a:rPr>
              <a:t>39.15%</a:t>
            </a:r>
            <a:endParaRPr lang="en-DE" sz="1100" dirty="0" err="1">
              <a:solidFill>
                <a:schemeClr val="bg1"/>
              </a:solidFill>
              <a:latin typeface="+mn-lt"/>
            </a:endParaRPr>
          </a:p>
        </p:txBody>
      </p:sp>
      <p:sp>
        <p:nvSpPr>
          <p:cNvPr id="174" name="TextBox 173">
            <a:extLst>
              <a:ext uri="{FF2B5EF4-FFF2-40B4-BE49-F238E27FC236}">
                <a16:creationId xmlns:a16="http://schemas.microsoft.com/office/drawing/2014/main" id="{9DB6FDA4-7CB0-1009-6A31-CE17E89078D2}"/>
              </a:ext>
            </a:extLst>
          </p:cNvPr>
          <p:cNvSpPr txBox="1"/>
          <p:nvPr/>
        </p:nvSpPr>
        <p:spPr>
          <a:xfrm>
            <a:off x="9411077" y="4412933"/>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19.85%</a:t>
            </a:r>
            <a:endParaRPr lang="en-DE" sz="1100" dirty="0" err="1">
              <a:solidFill>
                <a:schemeClr val="bg1"/>
              </a:solidFill>
              <a:latin typeface="+mn-lt"/>
            </a:endParaRPr>
          </a:p>
        </p:txBody>
      </p:sp>
      <p:sp>
        <p:nvSpPr>
          <p:cNvPr id="175" name="TextBox 174">
            <a:extLst>
              <a:ext uri="{FF2B5EF4-FFF2-40B4-BE49-F238E27FC236}">
                <a16:creationId xmlns:a16="http://schemas.microsoft.com/office/drawing/2014/main" id="{AB0F4B01-7321-A3FF-DBD8-C51EA7FE268E}"/>
              </a:ext>
            </a:extLst>
          </p:cNvPr>
          <p:cNvSpPr txBox="1"/>
          <p:nvPr/>
        </p:nvSpPr>
        <p:spPr>
          <a:xfrm>
            <a:off x="8478977" y="4038706"/>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9.4%</a:t>
            </a:r>
            <a:endParaRPr lang="en-DE" sz="1100" dirty="0" err="1">
              <a:solidFill>
                <a:schemeClr val="bg1"/>
              </a:solidFill>
              <a:latin typeface="+mn-lt"/>
            </a:endParaRPr>
          </a:p>
        </p:txBody>
      </p:sp>
      <p:sp>
        <p:nvSpPr>
          <p:cNvPr id="176" name="TextBox 175">
            <a:extLst>
              <a:ext uri="{FF2B5EF4-FFF2-40B4-BE49-F238E27FC236}">
                <a16:creationId xmlns:a16="http://schemas.microsoft.com/office/drawing/2014/main" id="{BFB31BA4-390D-8594-E54C-1DEFED04AFB8}"/>
              </a:ext>
            </a:extLst>
          </p:cNvPr>
          <p:cNvSpPr txBox="1"/>
          <p:nvPr/>
        </p:nvSpPr>
        <p:spPr>
          <a:xfrm>
            <a:off x="8891881" y="2749534"/>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19.85%</a:t>
            </a:r>
            <a:endParaRPr lang="en-DE" sz="1100" dirty="0" err="1">
              <a:solidFill>
                <a:schemeClr val="bg1"/>
              </a:solidFill>
              <a:latin typeface="+mn-lt"/>
            </a:endParaRPr>
          </a:p>
        </p:txBody>
      </p:sp>
      <p:sp>
        <p:nvSpPr>
          <p:cNvPr id="177" name="TextBox 176">
            <a:extLst>
              <a:ext uri="{FF2B5EF4-FFF2-40B4-BE49-F238E27FC236}">
                <a16:creationId xmlns:a16="http://schemas.microsoft.com/office/drawing/2014/main" id="{415CC073-AF4B-E340-82C7-8C88C1A7CC7C}"/>
              </a:ext>
            </a:extLst>
          </p:cNvPr>
          <p:cNvSpPr txBox="1"/>
          <p:nvPr/>
        </p:nvSpPr>
        <p:spPr>
          <a:xfrm>
            <a:off x="8319085" y="3588801"/>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6.2%</a:t>
            </a:r>
            <a:endParaRPr lang="en-DE" sz="1100" dirty="0" err="1">
              <a:solidFill>
                <a:schemeClr val="bg1"/>
              </a:solidFill>
              <a:latin typeface="+mn-lt"/>
            </a:endParaRPr>
          </a:p>
        </p:txBody>
      </p:sp>
      <p:sp>
        <p:nvSpPr>
          <p:cNvPr id="178" name="TextBox 177">
            <a:extLst>
              <a:ext uri="{FF2B5EF4-FFF2-40B4-BE49-F238E27FC236}">
                <a16:creationId xmlns:a16="http://schemas.microsoft.com/office/drawing/2014/main" id="{19FF4E3E-A477-0CBD-84AB-C8211EB55970}"/>
              </a:ext>
            </a:extLst>
          </p:cNvPr>
          <p:cNvSpPr txBox="1"/>
          <p:nvPr/>
        </p:nvSpPr>
        <p:spPr>
          <a:xfrm>
            <a:off x="7775648" y="2920572"/>
            <a:ext cx="948687" cy="176908"/>
          </a:xfrm>
          <a:prstGeom prst="rect">
            <a:avLst/>
          </a:prstGeom>
          <a:noFill/>
        </p:spPr>
        <p:txBody>
          <a:bodyPr wrap="square" lIns="0" tIns="0" rIns="0" bIns="0" rtlCol="0">
            <a:spAutoFit/>
          </a:bodyPr>
          <a:lstStyle/>
          <a:p>
            <a:pPr algn="ctr">
              <a:lnSpc>
                <a:spcPct val="114000"/>
              </a:lnSpc>
            </a:pPr>
            <a:r>
              <a:rPr lang="en-US" sz="1100" dirty="0">
                <a:latin typeface="+mn-lt"/>
              </a:rPr>
              <a:t>1.2%</a:t>
            </a:r>
            <a:endParaRPr lang="en-DE" sz="1100" dirty="0" err="1">
              <a:latin typeface="+mn-lt"/>
            </a:endParaRPr>
          </a:p>
        </p:txBody>
      </p:sp>
      <p:sp>
        <p:nvSpPr>
          <p:cNvPr id="179" name="TextBox 178">
            <a:extLst>
              <a:ext uri="{FF2B5EF4-FFF2-40B4-BE49-F238E27FC236}">
                <a16:creationId xmlns:a16="http://schemas.microsoft.com/office/drawing/2014/main" id="{B7C6CDDF-47DF-F7E3-D99A-69A7A868FEF4}"/>
              </a:ext>
            </a:extLst>
          </p:cNvPr>
          <p:cNvSpPr txBox="1"/>
          <p:nvPr/>
        </p:nvSpPr>
        <p:spPr>
          <a:xfrm>
            <a:off x="7719586" y="3238190"/>
            <a:ext cx="948687" cy="176908"/>
          </a:xfrm>
          <a:prstGeom prst="rect">
            <a:avLst/>
          </a:prstGeom>
          <a:noFill/>
        </p:spPr>
        <p:txBody>
          <a:bodyPr wrap="square" lIns="0" tIns="0" rIns="0" bIns="0" rtlCol="0">
            <a:spAutoFit/>
          </a:bodyPr>
          <a:lstStyle/>
          <a:p>
            <a:pPr algn="ctr">
              <a:lnSpc>
                <a:spcPct val="114000"/>
              </a:lnSpc>
            </a:pPr>
            <a:r>
              <a:rPr lang="en-US" sz="1100" dirty="0">
                <a:latin typeface="+mn-lt"/>
              </a:rPr>
              <a:t>3.5%</a:t>
            </a:r>
            <a:endParaRPr lang="en-DE" sz="1100" dirty="0" err="1">
              <a:latin typeface="+mn-lt"/>
            </a:endParaRPr>
          </a:p>
        </p:txBody>
      </p:sp>
      <p:cxnSp>
        <p:nvCxnSpPr>
          <p:cNvPr id="181" name="Straight Connector 180">
            <a:extLst>
              <a:ext uri="{FF2B5EF4-FFF2-40B4-BE49-F238E27FC236}">
                <a16:creationId xmlns:a16="http://schemas.microsoft.com/office/drawing/2014/main" id="{55880217-DA74-1AFA-933F-5FFB168F4890}"/>
              </a:ext>
            </a:extLst>
          </p:cNvPr>
          <p:cNvCxnSpPr>
            <a:cxnSpLocks/>
          </p:cNvCxnSpPr>
          <p:nvPr/>
        </p:nvCxnSpPr>
        <p:spPr>
          <a:xfrm>
            <a:off x="8467298" y="3112764"/>
            <a:ext cx="124069" cy="404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AFBB8DB-CD66-724E-DB33-2E8ACCBD7538}"/>
              </a:ext>
            </a:extLst>
          </p:cNvPr>
          <p:cNvCxnSpPr>
            <a:cxnSpLocks/>
          </p:cNvCxnSpPr>
          <p:nvPr/>
        </p:nvCxnSpPr>
        <p:spPr>
          <a:xfrm>
            <a:off x="8419290" y="3370477"/>
            <a:ext cx="98913" cy="20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C76A43C1-5E2B-BE07-9483-D8929820AE40}"/>
              </a:ext>
            </a:extLst>
          </p:cNvPr>
          <p:cNvSpPr/>
          <p:nvPr/>
        </p:nvSpPr>
        <p:spPr>
          <a:xfrm>
            <a:off x="8279692" y="5823592"/>
            <a:ext cx="144000" cy="144000"/>
          </a:xfrm>
          <a:prstGeom prst="rect">
            <a:avLst/>
          </a:prstGeom>
          <a:solidFill>
            <a:srgbClr val="3333FF"/>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86" name="Rechteck 13">
            <a:extLst>
              <a:ext uri="{FF2B5EF4-FFF2-40B4-BE49-F238E27FC236}">
                <a16:creationId xmlns:a16="http://schemas.microsoft.com/office/drawing/2014/main" id="{EFD58239-44B5-BDCF-0BD1-217EAD5BBC6B}"/>
              </a:ext>
            </a:extLst>
          </p:cNvPr>
          <p:cNvSpPr/>
          <p:nvPr/>
        </p:nvSpPr>
        <p:spPr>
          <a:xfrm>
            <a:off x="8109146" y="1861575"/>
            <a:ext cx="2307334"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200" dirty="0">
                <a:solidFill>
                  <a:schemeClr val="tx1"/>
                </a:solidFill>
                <a:latin typeface="Arial" panose="020B0604020202020204" pitchFamily="34" charset="0"/>
                <a:cs typeface="Arial" panose="020B0604020202020204" pitchFamily="34" charset="0"/>
              </a:rPr>
              <a:t>Industrial applications sectors</a:t>
            </a:r>
            <a:endParaRPr lang="en-US" sz="1400" b="0" i="0" u="none" baseline="0" dirty="0">
              <a:solidFill>
                <a:schemeClr val="tx1"/>
              </a:solidFill>
              <a:latin typeface="Arial" panose="020B0604020202020204" pitchFamily="34" charset="0"/>
              <a:cs typeface="Arial" panose="020B0604020202020204" pitchFamily="34" charset="0"/>
            </a:endParaRPr>
          </a:p>
        </p:txBody>
      </p:sp>
      <p:cxnSp>
        <p:nvCxnSpPr>
          <p:cNvPr id="193" name="Straight Connector 192">
            <a:extLst>
              <a:ext uri="{FF2B5EF4-FFF2-40B4-BE49-F238E27FC236}">
                <a16:creationId xmlns:a16="http://schemas.microsoft.com/office/drawing/2014/main" id="{E14C8053-DFF8-F54A-4082-DE90FF217578}"/>
              </a:ext>
            </a:extLst>
          </p:cNvPr>
          <p:cNvCxnSpPr>
            <a:cxnSpLocks/>
          </p:cNvCxnSpPr>
          <p:nvPr/>
        </p:nvCxnSpPr>
        <p:spPr>
          <a:xfrm>
            <a:off x="1015800" y="5120339"/>
            <a:ext cx="5836468" cy="728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0A955DF8-B5A1-C62C-DD34-6E4D31743F1F}"/>
              </a:ext>
            </a:extLst>
          </p:cNvPr>
          <p:cNvSpPr txBox="1"/>
          <p:nvPr/>
        </p:nvSpPr>
        <p:spPr>
          <a:xfrm>
            <a:off x="7197590" y="5788868"/>
            <a:ext cx="168269" cy="260008"/>
          </a:xfrm>
          <a:prstGeom prst="rect">
            <a:avLst/>
          </a:prstGeom>
          <a:noFill/>
        </p:spPr>
        <p:txBody>
          <a:bodyPr wrap="square" lIns="0" tIns="0" rIns="0" bIns="0" rtlCol="0">
            <a:spAutoFit/>
          </a:bodyPr>
          <a:lstStyle/>
          <a:p>
            <a:pPr>
              <a:lnSpc>
                <a:spcPct val="200000"/>
              </a:lnSpc>
            </a:pPr>
            <a:r>
              <a:rPr lang="en-US" sz="1000" dirty="0">
                <a:latin typeface="+mn-lt"/>
              </a:rPr>
              <a:t>[1]</a:t>
            </a:r>
          </a:p>
        </p:txBody>
      </p:sp>
      <p:sp>
        <p:nvSpPr>
          <p:cNvPr id="200" name="TextBox 199">
            <a:extLst>
              <a:ext uri="{FF2B5EF4-FFF2-40B4-BE49-F238E27FC236}">
                <a16:creationId xmlns:a16="http://schemas.microsoft.com/office/drawing/2014/main" id="{DBE62D8A-438C-C7FB-D79B-3FF6AA34176F}"/>
              </a:ext>
            </a:extLst>
          </p:cNvPr>
          <p:cNvSpPr txBox="1"/>
          <p:nvPr/>
        </p:nvSpPr>
        <p:spPr>
          <a:xfrm>
            <a:off x="11562050" y="5812298"/>
            <a:ext cx="168269" cy="260008"/>
          </a:xfrm>
          <a:prstGeom prst="rect">
            <a:avLst/>
          </a:prstGeom>
          <a:noFill/>
        </p:spPr>
        <p:txBody>
          <a:bodyPr wrap="square" lIns="0" tIns="0" rIns="0" bIns="0" rtlCol="0">
            <a:spAutoFit/>
          </a:bodyPr>
          <a:lstStyle/>
          <a:p>
            <a:pPr>
              <a:lnSpc>
                <a:spcPct val="200000"/>
              </a:lnSpc>
            </a:pPr>
            <a:r>
              <a:rPr lang="en-US" sz="1000" dirty="0">
                <a:latin typeface="+mn-lt"/>
              </a:rPr>
              <a:t>[2]</a:t>
            </a:r>
          </a:p>
        </p:txBody>
      </p:sp>
    </p:spTree>
    <p:extLst>
      <p:ext uri="{BB962C8B-B14F-4D97-AF65-F5344CB8AC3E}">
        <p14:creationId xmlns:p14="http://schemas.microsoft.com/office/powerpoint/2010/main" val="4032662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Transforming Time-Series Data into Scalar Values </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30</a:t>
            </a:fld>
            <a:endParaRPr lang="de-DE" dirty="0"/>
          </a:p>
        </p:txBody>
      </p:sp>
      <p:cxnSp>
        <p:nvCxnSpPr>
          <p:cNvPr id="13" name="Connector: Elbow 12">
            <a:extLst>
              <a:ext uri="{FF2B5EF4-FFF2-40B4-BE49-F238E27FC236}">
                <a16:creationId xmlns:a16="http://schemas.microsoft.com/office/drawing/2014/main" id="{29188C6C-5F14-E3DF-C82A-55D7F0DA2936}"/>
              </a:ext>
            </a:extLst>
          </p:cNvPr>
          <p:cNvCxnSpPr>
            <a:cxnSpLocks/>
          </p:cNvCxnSpPr>
          <p:nvPr/>
        </p:nvCxnSpPr>
        <p:spPr>
          <a:xfrm rot="16200000" flipH="1">
            <a:off x="67831" y="4158046"/>
            <a:ext cx="1195951" cy="51687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592D259-3135-B39D-D43B-DCC3A7E99B27}"/>
              </a:ext>
            </a:extLst>
          </p:cNvPr>
          <p:cNvPicPr>
            <a:picLocks noChangeAspect="1"/>
          </p:cNvPicPr>
          <p:nvPr/>
        </p:nvPicPr>
        <p:blipFill>
          <a:blip r:embed="rId2"/>
          <a:stretch>
            <a:fillRect/>
          </a:stretch>
        </p:blipFill>
        <p:spPr>
          <a:xfrm>
            <a:off x="950144" y="3789040"/>
            <a:ext cx="7505700" cy="2181225"/>
          </a:xfrm>
          <a:prstGeom prst="rect">
            <a:avLst/>
          </a:prstGeom>
        </p:spPr>
      </p:pic>
      <p:sp>
        <p:nvSpPr>
          <p:cNvPr id="8" name="TextBox 7">
            <a:extLst>
              <a:ext uri="{FF2B5EF4-FFF2-40B4-BE49-F238E27FC236}">
                <a16:creationId xmlns:a16="http://schemas.microsoft.com/office/drawing/2014/main" id="{985B62A0-99EC-C16F-7A98-944CD7E200CD}"/>
              </a:ext>
            </a:extLst>
          </p:cNvPr>
          <p:cNvSpPr txBox="1"/>
          <p:nvPr/>
        </p:nvSpPr>
        <p:spPr>
          <a:xfrm>
            <a:off x="425456" y="1808163"/>
            <a:ext cx="2142152" cy="1207382"/>
          </a:xfrm>
          <a:prstGeom prst="rect">
            <a:avLst/>
          </a:prstGeom>
          <a:noFill/>
        </p:spPr>
        <p:txBody>
          <a:bodyPr wrap="square" lIns="0" tIns="0" rIns="0" bIns="0" rtlCol="0">
            <a:spAutoFit/>
          </a:bodyPr>
          <a:lstStyle/>
          <a:p>
            <a:pPr>
              <a:lnSpc>
                <a:spcPct val="114000"/>
              </a:lnSpc>
            </a:pPr>
            <a:r>
              <a:rPr lang="en-US" sz="1400" dirty="0">
                <a:latin typeface="+mn-lt"/>
              </a:rPr>
              <a:t>Time-series data:</a:t>
            </a:r>
          </a:p>
          <a:p>
            <a:pPr marL="742950" lvl="1" indent="-285750">
              <a:lnSpc>
                <a:spcPct val="114000"/>
              </a:lnSpc>
              <a:buFont typeface="Arial" panose="020B0604020202020204" pitchFamily="34" charset="0"/>
              <a:buChar char="•"/>
            </a:pPr>
            <a:r>
              <a:rPr lang="en-US" sz="1400" dirty="0">
                <a:latin typeface="+mn-lt"/>
              </a:rPr>
              <a:t>Velocity</a:t>
            </a:r>
          </a:p>
          <a:p>
            <a:pPr marL="742950" lvl="1" indent="-285750">
              <a:lnSpc>
                <a:spcPct val="114000"/>
              </a:lnSpc>
              <a:buFont typeface="Arial" panose="020B0604020202020204" pitchFamily="34" charset="0"/>
              <a:buChar char="•"/>
            </a:pPr>
            <a:r>
              <a:rPr lang="en-US" sz="1400" dirty="0">
                <a:latin typeface="+mn-lt"/>
              </a:rPr>
              <a:t>Acceleration</a:t>
            </a:r>
          </a:p>
          <a:p>
            <a:pPr marL="742950" lvl="1" indent="-285750">
              <a:lnSpc>
                <a:spcPct val="114000"/>
              </a:lnSpc>
              <a:buFont typeface="Arial" panose="020B0604020202020204" pitchFamily="34" charset="0"/>
              <a:buChar char="•"/>
            </a:pPr>
            <a:r>
              <a:rPr lang="en-US" sz="1400" dirty="0">
                <a:latin typeface="+mn-lt"/>
              </a:rPr>
              <a:t>Jerk</a:t>
            </a:r>
          </a:p>
          <a:p>
            <a:pPr marL="742950" lvl="1" indent="-285750">
              <a:lnSpc>
                <a:spcPct val="114000"/>
              </a:lnSpc>
              <a:buFont typeface="Arial" panose="020B0604020202020204" pitchFamily="34" charset="0"/>
              <a:buChar char="•"/>
            </a:pPr>
            <a:r>
              <a:rPr lang="en-US" sz="1400" dirty="0">
                <a:latin typeface="+mn-lt"/>
              </a:rPr>
              <a:t>…</a:t>
            </a:r>
          </a:p>
        </p:txBody>
      </p:sp>
      <p:cxnSp>
        <p:nvCxnSpPr>
          <p:cNvPr id="11" name="Straight Connector 10">
            <a:extLst>
              <a:ext uri="{FF2B5EF4-FFF2-40B4-BE49-F238E27FC236}">
                <a16:creationId xmlns:a16="http://schemas.microsoft.com/office/drawing/2014/main" id="{3175DB1B-C867-1A24-AAF2-E8E1BC62CC4D}"/>
              </a:ext>
            </a:extLst>
          </p:cNvPr>
          <p:cNvCxnSpPr/>
          <p:nvPr/>
        </p:nvCxnSpPr>
        <p:spPr>
          <a:xfrm>
            <a:off x="2961674" y="1683257"/>
            <a:ext cx="0" cy="1529719"/>
          </a:xfrm>
          <a:prstGeom prst="line">
            <a:avLst/>
          </a:prstGeom>
          <a:ln w="31750">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991573-93EA-28B7-B7BD-9AF5EB7C501E}"/>
              </a:ext>
            </a:extLst>
          </p:cNvPr>
          <p:cNvCxnSpPr>
            <a:cxnSpLocks/>
          </p:cNvCxnSpPr>
          <p:nvPr/>
        </p:nvCxnSpPr>
        <p:spPr>
          <a:xfrm flipH="1">
            <a:off x="2804837" y="3068960"/>
            <a:ext cx="3147147" cy="0"/>
          </a:xfrm>
          <a:prstGeom prst="line">
            <a:avLst/>
          </a:prstGeom>
          <a:ln w="31750">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2BA7B33C-F3CE-11D0-FB50-F71EDC3E00FD}"/>
              </a:ext>
            </a:extLst>
          </p:cNvPr>
          <p:cNvSpPr/>
          <p:nvPr/>
        </p:nvSpPr>
        <p:spPr>
          <a:xfrm>
            <a:off x="2961768" y="2060331"/>
            <a:ext cx="2677885" cy="813498"/>
          </a:xfrm>
          <a:custGeom>
            <a:avLst/>
            <a:gdLst>
              <a:gd name="connsiteX0" fmla="*/ 0 w 2677885"/>
              <a:gd name="connsiteY0" fmla="*/ 813498 h 813498"/>
              <a:gd name="connsiteX1" fmla="*/ 457200 w 2677885"/>
              <a:gd name="connsiteY1" fmla="*/ 141693 h 813498"/>
              <a:gd name="connsiteX2" fmla="*/ 1175657 w 2677885"/>
              <a:gd name="connsiteY2" fmla="*/ 48387 h 813498"/>
              <a:gd name="connsiteX3" fmla="*/ 1660849 w 2677885"/>
              <a:gd name="connsiteY3" fmla="*/ 738853 h 813498"/>
              <a:gd name="connsiteX4" fmla="*/ 2388637 w 2677885"/>
              <a:gd name="connsiteY4" fmla="*/ 356298 h 813498"/>
              <a:gd name="connsiteX5" fmla="*/ 2677885 w 2677885"/>
              <a:gd name="connsiteY5" fmla="*/ 337636 h 81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7885" h="813498">
                <a:moveTo>
                  <a:pt x="0" y="813498"/>
                </a:moveTo>
                <a:cubicBezTo>
                  <a:pt x="130628" y="541354"/>
                  <a:pt x="261257" y="269211"/>
                  <a:pt x="457200" y="141693"/>
                </a:cubicBezTo>
                <a:cubicBezTo>
                  <a:pt x="653143" y="14175"/>
                  <a:pt x="975049" y="-51140"/>
                  <a:pt x="1175657" y="48387"/>
                </a:cubicBezTo>
                <a:cubicBezTo>
                  <a:pt x="1376265" y="147914"/>
                  <a:pt x="1458686" y="687535"/>
                  <a:pt x="1660849" y="738853"/>
                </a:cubicBezTo>
                <a:cubicBezTo>
                  <a:pt x="1863012" y="790171"/>
                  <a:pt x="2219131" y="423167"/>
                  <a:pt x="2388637" y="356298"/>
                </a:cubicBezTo>
                <a:cubicBezTo>
                  <a:pt x="2558143" y="289428"/>
                  <a:pt x="2618014" y="313532"/>
                  <a:pt x="2677885" y="337636"/>
                </a:cubicBezTo>
              </a:path>
            </a:pathLst>
          </a:custGeom>
          <a:noFill/>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7" name="TextBox 16">
            <a:extLst>
              <a:ext uri="{FF2B5EF4-FFF2-40B4-BE49-F238E27FC236}">
                <a16:creationId xmlns:a16="http://schemas.microsoft.com/office/drawing/2014/main" id="{55FF699A-5311-210B-10D3-A8A7B2849CF1}"/>
              </a:ext>
            </a:extLst>
          </p:cNvPr>
          <p:cNvSpPr txBox="1"/>
          <p:nvPr/>
        </p:nvSpPr>
        <p:spPr>
          <a:xfrm>
            <a:off x="6322182" y="1808163"/>
            <a:ext cx="3806266" cy="1207382"/>
          </a:xfrm>
          <a:prstGeom prst="rect">
            <a:avLst/>
          </a:prstGeom>
          <a:noFill/>
        </p:spPr>
        <p:txBody>
          <a:bodyPr wrap="square" lIns="0" tIns="0" rIns="0" bIns="0" rtlCol="0">
            <a:spAutoFit/>
          </a:bodyPr>
          <a:lstStyle/>
          <a:p>
            <a:pPr>
              <a:lnSpc>
                <a:spcPct val="114000"/>
              </a:lnSpc>
            </a:pPr>
            <a:r>
              <a:rPr lang="en-US" sz="1400" dirty="0">
                <a:latin typeface="+mn-lt"/>
              </a:rPr>
              <a:t>Optional procedures:</a:t>
            </a:r>
          </a:p>
          <a:p>
            <a:pPr marL="742950" lvl="1" indent="-285750">
              <a:lnSpc>
                <a:spcPct val="114000"/>
              </a:lnSpc>
              <a:buFont typeface="Arial" panose="020B0604020202020204" pitchFamily="34" charset="0"/>
              <a:buChar char="•"/>
            </a:pPr>
            <a:r>
              <a:rPr lang="en-US" sz="1400" dirty="0">
                <a:latin typeface="+mn-lt"/>
              </a:rPr>
              <a:t>Squaring and aggregation</a:t>
            </a:r>
          </a:p>
          <a:p>
            <a:pPr marL="742950" lvl="1" indent="-285750">
              <a:lnSpc>
                <a:spcPct val="114000"/>
              </a:lnSpc>
              <a:buFont typeface="Arial" panose="020B0604020202020204" pitchFamily="34" charset="0"/>
              <a:buChar char="•"/>
            </a:pPr>
            <a:r>
              <a:rPr lang="en-US" sz="1400" dirty="0">
                <a:latin typeface="+mn-lt"/>
              </a:rPr>
              <a:t>Cubing and aggregation</a:t>
            </a:r>
          </a:p>
          <a:p>
            <a:pPr marL="742950" lvl="1" indent="-285750">
              <a:lnSpc>
                <a:spcPct val="114000"/>
              </a:lnSpc>
              <a:buFont typeface="Arial" panose="020B0604020202020204" pitchFamily="34" charset="0"/>
              <a:buChar char="•"/>
            </a:pPr>
            <a:r>
              <a:rPr lang="en-US" sz="1400" dirty="0">
                <a:latin typeface="+mn-lt"/>
              </a:rPr>
              <a:t>Definition of thresholds</a:t>
            </a:r>
          </a:p>
          <a:p>
            <a:pPr marL="742950" lvl="1" indent="-285750">
              <a:lnSpc>
                <a:spcPct val="114000"/>
              </a:lnSpc>
              <a:buFont typeface="Arial" panose="020B0604020202020204" pitchFamily="34" charset="0"/>
              <a:buChar char="•"/>
            </a:pPr>
            <a:r>
              <a:rPr lang="en-US" sz="1400" dirty="0">
                <a:latin typeface="+mn-lt"/>
              </a:rPr>
              <a:t>Machine learning</a:t>
            </a:r>
          </a:p>
        </p:txBody>
      </p:sp>
      <p:sp>
        <p:nvSpPr>
          <p:cNvPr id="9" name="Text Placeholder 8">
            <a:extLst>
              <a:ext uri="{FF2B5EF4-FFF2-40B4-BE49-F238E27FC236}">
                <a16:creationId xmlns:a16="http://schemas.microsoft.com/office/drawing/2014/main" id="{4A23D795-CF53-A482-CE7B-DFF3FB744B90}"/>
              </a:ext>
            </a:extLst>
          </p:cNvPr>
          <p:cNvSpPr>
            <a:spLocks noGrp="1"/>
          </p:cNvSpPr>
          <p:nvPr>
            <p:ph type="body" sz="quarter" idx="13"/>
          </p:nvPr>
        </p:nvSpPr>
        <p:spPr/>
        <p:txBody>
          <a:bodyPr/>
          <a:lstStyle/>
          <a:p>
            <a:endParaRPr lang="en-DE"/>
          </a:p>
        </p:txBody>
      </p:sp>
    </p:spTree>
    <p:extLst>
      <p:ext uri="{BB962C8B-B14F-4D97-AF65-F5344CB8AC3E}">
        <p14:creationId xmlns:p14="http://schemas.microsoft.com/office/powerpoint/2010/main" val="1762498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General Process Analysis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31</a:t>
            </a:fld>
            <a:endParaRPr lang="de-DE" dirty="0"/>
          </a:p>
        </p:txBody>
      </p:sp>
      <p:pic>
        <p:nvPicPr>
          <p:cNvPr id="7" name="Picture 6" descr="A diagram of a flowchart&#10;&#10;Description automatically generated">
            <a:extLst>
              <a:ext uri="{FF2B5EF4-FFF2-40B4-BE49-F238E27FC236}">
                <a16:creationId xmlns:a16="http://schemas.microsoft.com/office/drawing/2014/main" id="{316281E9-ACBD-13F3-7287-82A715B7DD21}"/>
              </a:ext>
            </a:extLst>
          </p:cNvPr>
          <p:cNvPicPr>
            <a:picLocks noChangeAspect="1"/>
          </p:cNvPicPr>
          <p:nvPr/>
        </p:nvPicPr>
        <p:blipFill>
          <a:blip r:embed="rId2"/>
          <a:stretch>
            <a:fillRect/>
          </a:stretch>
        </p:blipFill>
        <p:spPr>
          <a:xfrm>
            <a:off x="1991544" y="1766930"/>
            <a:ext cx="7213974" cy="4643982"/>
          </a:xfrm>
          <a:prstGeom prst="rect">
            <a:avLst/>
          </a:prstGeom>
        </p:spPr>
      </p:pic>
      <p:sp>
        <p:nvSpPr>
          <p:cNvPr id="8" name="Text Placeholder 7">
            <a:extLst>
              <a:ext uri="{FF2B5EF4-FFF2-40B4-BE49-F238E27FC236}">
                <a16:creationId xmlns:a16="http://schemas.microsoft.com/office/drawing/2014/main" id="{7E59AFF1-D253-25E7-5BBC-F99362891266}"/>
              </a:ext>
            </a:extLst>
          </p:cNvPr>
          <p:cNvSpPr>
            <a:spLocks noGrp="1"/>
          </p:cNvSpPr>
          <p:nvPr>
            <p:ph type="body" sz="quarter" idx="13"/>
          </p:nvPr>
        </p:nvSpPr>
        <p:spPr/>
        <p:txBody>
          <a:bodyPr/>
          <a:lstStyle/>
          <a:p>
            <a:endParaRPr lang="en-DE"/>
          </a:p>
        </p:txBody>
      </p:sp>
    </p:spTree>
    <p:extLst>
      <p:ext uri="{BB962C8B-B14F-4D97-AF65-F5344CB8AC3E}">
        <p14:creationId xmlns:p14="http://schemas.microsoft.com/office/powerpoint/2010/main" val="811495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4575-C6E2-2029-87CB-3759497785DB}"/>
              </a:ext>
            </a:extLst>
          </p:cNvPr>
          <p:cNvSpPr>
            <a:spLocks noGrp="1"/>
          </p:cNvSpPr>
          <p:nvPr>
            <p:ph type="title"/>
          </p:nvPr>
        </p:nvSpPr>
        <p:spPr/>
        <p:txBody>
          <a:bodyPr/>
          <a:lstStyle/>
          <a:p>
            <a:r>
              <a:rPr lang="en-US" dirty="0"/>
              <a:t>Optimization Loop With CAM Software in the Loop</a:t>
            </a:r>
            <a:endParaRPr lang="en-DE" dirty="0"/>
          </a:p>
        </p:txBody>
      </p:sp>
      <p:sp>
        <p:nvSpPr>
          <p:cNvPr id="3" name="Text Placeholder 2">
            <a:extLst>
              <a:ext uri="{FF2B5EF4-FFF2-40B4-BE49-F238E27FC236}">
                <a16:creationId xmlns:a16="http://schemas.microsoft.com/office/drawing/2014/main" id="{6C8C2C5F-28CC-135C-1A66-247D7EAC95E8}"/>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619F89AB-DABC-28D2-AD13-E13A8612419F}"/>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32</a:t>
            </a:fld>
            <a:endParaRPr lang="de-DE" dirty="0"/>
          </a:p>
        </p:txBody>
      </p:sp>
      <p:pic>
        <p:nvPicPr>
          <p:cNvPr id="6" name="Picture 5" descr="A diagram of a company&#10;&#10;Description automatically generated">
            <a:extLst>
              <a:ext uri="{FF2B5EF4-FFF2-40B4-BE49-F238E27FC236}">
                <a16:creationId xmlns:a16="http://schemas.microsoft.com/office/drawing/2014/main" id="{2C081982-59D9-3FBB-82FB-BBF8771A8FFA}"/>
              </a:ext>
            </a:extLst>
          </p:cNvPr>
          <p:cNvPicPr>
            <a:picLocks noChangeAspect="1"/>
          </p:cNvPicPr>
          <p:nvPr/>
        </p:nvPicPr>
        <p:blipFill>
          <a:blip r:embed="rId2"/>
          <a:stretch>
            <a:fillRect/>
          </a:stretch>
        </p:blipFill>
        <p:spPr>
          <a:xfrm>
            <a:off x="1444750" y="1987071"/>
            <a:ext cx="9856251" cy="4338838"/>
          </a:xfrm>
          <a:prstGeom prst="rect">
            <a:avLst/>
          </a:prstGeom>
        </p:spPr>
      </p:pic>
    </p:spTree>
    <p:extLst>
      <p:ext uri="{BB962C8B-B14F-4D97-AF65-F5344CB8AC3E}">
        <p14:creationId xmlns:p14="http://schemas.microsoft.com/office/powerpoint/2010/main" val="2761377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183FE-8BBD-449A-C1D8-221191B91CE3}"/>
              </a:ext>
            </a:extLst>
          </p:cNvPr>
          <p:cNvSpPr>
            <a:spLocks noGrp="1"/>
          </p:cNvSpPr>
          <p:nvPr>
            <p:ph type="title"/>
          </p:nvPr>
        </p:nvSpPr>
        <p:spPr/>
        <p:txBody>
          <a:bodyPr/>
          <a:lstStyle/>
          <a:p>
            <a:r>
              <a:rPr lang="en-US" dirty="0"/>
              <a:t>Modeled Robot</a:t>
            </a:r>
            <a:endParaRPr lang="en-DE" dirty="0"/>
          </a:p>
        </p:txBody>
      </p:sp>
      <p:sp>
        <p:nvSpPr>
          <p:cNvPr id="3" name="Text Placeholder 2">
            <a:extLst>
              <a:ext uri="{FF2B5EF4-FFF2-40B4-BE49-F238E27FC236}">
                <a16:creationId xmlns:a16="http://schemas.microsoft.com/office/drawing/2014/main" id="{4844EE8E-28FA-3913-11C2-8D847E95821D}"/>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04AA061A-346F-64A6-9DDE-47333A19222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33</a:t>
            </a:fld>
            <a:endParaRPr lang="de-DE" dirty="0"/>
          </a:p>
        </p:txBody>
      </p:sp>
      <p:pic>
        <p:nvPicPr>
          <p:cNvPr id="6" name="Picture 5">
            <a:extLst>
              <a:ext uri="{FF2B5EF4-FFF2-40B4-BE49-F238E27FC236}">
                <a16:creationId xmlns:a16="http://schemas.microsoft.com/office/drawing/2014/main" id="{12500E26-3CF3-B9A8-5B51-978697664E6D}"/>
              </a:ext>
            </a:extLst>
          </p:cNvPr>
          <p:cNvPicPr>
            <a:picLocks noChangeAspect="1"/>
          </p:cNvPicPr>
          <p:nvPr/>
        </p:nvPicPr>
        <p:blipFill>
          <a:blip r:embed="rId2"/>
          <a:stretch>
            <a:fillRect/>
          </a:stretch>
        </p:blipFill>
        <p:spPr>
          <a:xfrm>
            <a:off x="441603" y="1905000"/>
            <a:ext cx="3800475" cy="1524000"/>
          </a:xfrm>
          <a:prstGeom prst="rect">
            <a:avLst/>
          </a:prstGeom>
        </p:spPr>
      </p:pic>
      <p:pic>
        <p:nvPicPr>
          <p:cNvPr id="8" name="Picture 7" descr="A screen shot of a game&#10;&#10;Description automatically generated">
            <a:extLst>
              <a:ext uri="{FF2B5EF4-FFF2-40B4-BE49-F238E27FC236}">
                <a16:creationId xmlns:a16="http://schemas.microsoft.com/office/drawing/2014/main" id="{4B233BE0-F2EC-7163-C337-EBCA257590ED}"/>
              </a:ext>
            </a:extLst>
          </p:cNvPr>
          <p:cNvPicPr>
            <a:picLocks noChangeAspect="1"/>
          </p:cNvPicPr>
          <p:nvPr/>
        </p:nvPicPr>
        <p:blipFill>
          <a:blip r:embed="rId3"/>
          <a:stretch>
            <a:fillRect/>
          </a:stretch>
        </p:blipFill>
        <p:spPr>
          <a:xfrm>
            <a:off x="911424" y="3933057"/>
            <a:ext cx="5003574" cy="2088232"/>
          </a:xfrm>
          <a:prstGeom prst="rect">
            <a:avLst/>
          </a:prstGeom>
        </p:spPr>
      </p:pic>
      <p:pic>
        <p:nvPicPr>
          <p:cNvPr id="10" name="Picture 9" descr="A graph of a graph of a graph&#10;&#10;Description automatically generated with medium confidence">
            <a:extLst>
              <a:ext uri="{FF2B5EF4-FFF2-40B4-BE49-F238E27FC236}">
                <a16:creationId xmlns:a16="http://schemas.microsoft.com/office/drawing/2014/main" id="{73DA9252-49DF-9CAA-FE0B-41E7C9A833FD}"/>
              </a:ext>
            </a:extLst>
          </p:cNvPr>
          <p:cNvPicPr>
            <a:picLocks noChangeAspect="1"/>
          </p:cNvPicPr>
          <p:nvPr/>
        </p:nvPicPr>
        <p:blipFill>
          <a:blip r:embed="rId4"/>
          <a:stretch>
            <a:fillRect/>
          </a:stretch>
        </p:blipFill>
        <p:spPr>
          <a:xfrm>
            <a:off x="5770110" y="1884363"/>
            <a:ext cx="5990094" cy="4317501"/>
          </a:xfrm>
          <a:prstGeom prst="rect">
            <a:avLst/>
          </a:prstGeom>
        </p:spPr>
      </p:pic>
    </p:spTree>
    <p:extLst>
      <p:ext uri="{BB962C8B-B14F-4D97-AF65-F5344CB8AC3E}">
        <p14:creationId xmlns:p14="http://schemas.microsoft.com/office/powerpoint/2010/main" val="186676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55DF-F014-CFF3-06F8-E25F04A312E0}"/>
              </a:ext>
            </a:extLst>
          </p:cNvPr>
          <p:cNvSpPr>
            <a:spLocks noGrp="1"/>
          </p:cNvSpPr>
          <p:nvPr>
            <p:ph type="title"/>
          </p:nvPr>
        </p:nvSpPr>
        <p:spPr/>
        <p:txBody>
          <a:bodyPr/>
          <a:lstStyle/>
          <a:p>
            <a:r>
              <a:rPr lang="en-US" dirty="0"/>
              <a:t>Modeling a Basic Toolpath</a:t>
            </a:r>
            <a:endParaRPr lang="en-DE" dirty="0"/>
          </a:p>
        </p:txBody>
      </p:sp>
      <p:sp>
        <p:nvSpPr>
          <p:cNvPr id="3" name="Text Placeholder 2">
            <a:extLst>
              <a:ext uri="{FF2B5EF4-FFF2-40B4-BE49-F238E27FC236}">
                <a16:creationId xmlns:a16="http://schemas.microsoft.com/office/drawing/2014/main" id="{9489AD5A-120A-B8EB-488C-27DEBB8503BB}"/>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0C9029B1-FAAC-E0B8-3E41-E0E72B69037C}"/>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34</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1A43D698-5609-C32F-8E90-91171F9933D3}"/>
              </a:ext>
            </a:extLst>
          </p:cNvPr>
          <p:cNvPicPr>
            <a:picLocks noChangeAspect="1"/>
          </p:cNvPicPr>
          <p:nvPr/>
        </p:nvPicPr>
        <p:blipFill>
          <a:blip r:embed="rId2"/>
          <a:stretch>
            <a:fillRect/>
          </a:stretch>
        </p:blipFill>
        <p:spPr>
          <a:xfrm>
            <a:off x="4188680" y="2285256"/>
            <a:ext cx="3814640" cy="3413498"/>
          </a:xfrm>
          <a:prstGeom prst="rect">
            <a:avLst/>
          </a:prstGeom>
        </p:spPr>
      </p:pic>
      <p:pic>
        <p:nvPicPr>
          <p:cNvPr id="8" name="Picture 7" descr="A graph of a spiraling line&#10;&#10;Description automatically generated with medium confidence">
            <a:extLst>
              <a:ext uri="{FF2B5EF4-FFF2-40B4-BE49-F238E27FC236}">
                <a16:creationId xmlns:a16="http://schemas.microsoft.com/office/drawing/2014/main" id="{6AC5642B-0498-6548-DC78-9CE97096E02D}"/>
              </a:ext>
            </a:extLst>
          </p:cNvPr>
          <p:cNvPicPr>
            <a:picLocks noChangeAspect="1"/>
          </p:cNvPicPr>
          <p:nvPr/>
        </p:nvPicPr>
        <p:blipFill>
          <a:blip r:embed="rId3"/>
          <a:stretch>
            <a:fillRect/>
          </a:stretch>
        </p:blipFill>
        <p:spPr>
          <a:xfrm>
            <a:off x="305960" y="2331626"/>
            <a:ext cx="3701808" cy="3260973"/>
          </a:xfrm>
          <a:prstGeom prst="rect">
            <a:avLst/>
          </a:prstGeom>
        </p:spPr>
      </p:pic>
      <p:pic>
        <p:nvPicPr>
          <p:cNvPr id="10" name="Picture 9" descr="A graph showing a curve&#10;&#10;Description automatically generated with medium confidence">
            <a:extLst>
              <a:ext uri="{FF2B5EF4-FFF2-40B4-BE49-F238E27FC236}">
                <a16:creationId xmlns:a16="http://schemas.microsoft.com/office/drawing/2014/main" id="{E1425CD5-AD31-F289-8410-118EF75614EB}"/>
              </a:ext>
            </a:extLst>
          </p:cNvPr>
          <p:cNvPicPr>
            <a:picLocks noChangeAspect="1"/>
          </p:cNvPicPr>
          <p:nvPr/>
        </p:nvPicPr>
        <p:blipFill>
          <a:blip r:embed="rId4"/>
          <a:stretch>
            <a:fillRect/>
          </a:stretch>
        </p:blipFill>
        <p:spPr>
          <a:xfrm>
            <a:off x="8184232" y="2276872"/>
            <a:ext cx="3575972" cy="3164794"/>
          </a:xfrm>
          <a:prstGeom prst="rect">
            <a:avLst/>
          </a:prstGeom>
        </p:spPr>
      </p:pic>
    </p:spTree>
    <p:extLst>
      <p:ext uri="{BB962C8B-B14F-4D97-AF65-F5344CB8AC3E}">
        <p14:creationId xmlns:p14="http://schemas.microsoft.com/office/powerpoint/2010/main" val="374542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77E8-9D7E-7420-D9CA-B5E96A3BBA30}"/>
              </a:ext>
            </a:extLst>
          </p:cNvPr>
          <p:cNvSpPr>
            <a:spLocks noGrp="1"/>
          </p:cNvSpPr>
          <p:nvPr>
            <p:ph type="title"/>
          </p:nvPr>
        </p:nvSpPr>
        <p:spPr/>
        <p:txBody>
          <a:bodyPr/>
          <a:lstStyle/>
          <a:p>
            <a:r>
              <a:rPr lang="en-US" dirty="0"/>
              <a:t>Rotation around the Z-axis for toolpath 1</a:t>
            </a:r>
            <a:endParaRPr lang="en-DE" dirty="0"/>
          </a:p>
        </p:txBody>
      </p:sp>
      <p:sp>
        <p:nvSpPr>
          <p:cNvPr id="3" name="Text Placeholder 2">
            <a:extLst>
              <a:ext uri="{FF2B5EF4-FFF2-40B4-BE49-F238E27FC236}">
                <a16:creationId xmlns:a16="http://schemas.microsoft.com/office/drawing/2014/main" id="{E3590271-58A9-1B65-3267-084F638733CD}"/>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BA613CFB-08FE-7166-1D72-0F29BC17B8B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35</a:t>
            </a:fld>
            <a:endParaRPr lang="de-DE" dirty="0"/>
          </a:p>
        </p:txBody>
      </p:sp>
      <p:pic>
        <p:nvPicPr>
          <p:cNvPr id="6" name="Picture 5" descr="A graph of a graphing function&#10;&#10;Description automatically generated with medium confidence">
            <a:extLst>
              <a:ext uri="{FF2B5EF4-FFF2-40B4-BE49-F238E27FC236}">
                <a16:creationId xmlns:a16="http://schemas.microsoft.com/office/drawing/2014/main" id="{7745235F-1D4E-2D77-FF83-5978091283E0}"/>
              </a:ext>
            </a:extLst>
          </p:cNvPr>
          <p:cNvPicPr>
            <a:picLocks noChangeAspect="1"/>
          </p:cNvPicPr>
          <p:nvPr/>
        </p:nvPicPr>
        <p:blipFill>
          <a:blip r:embed="rId2"/>
          <a:stretch>
            <a:fillRect/>
          </a:stretch>
        </p:blipFill>
        <p:spPr>
          <a:xfrm>
            <a:off x="6595557" y="1378930"/>
            <a:ext cx="5177343" cy="5037745"/>
          </a:xfrm>
          <a:prstGeom prst="rect">
            <a:avLst/>
          </a:prstGeom>
        </p:spPr>
      </p:pic>
      <p:pic>
        <p:nvPicPr>
          <p:cNvPr id="8" name="Picture 7" descr="A diagram of a graph&#10;&#10;Description automatically generated">
            <a:extLst>
              <a:ext uri="{FF2B5EF4-FFF2-40B4-BE49-F238E27FC236}">
                <a16:creationId xmlns:a16="http://schemas.microsoft.com/office/drawing/2014/main" id="{C77DD3F7-BE44-2BB5-6725-9FA0AD3CF70A}"/>
              </a:ext>
            </a:extLst>
          </p:cNvPr>
          <p:cNvPicPr>
            <a:picLocks noChangeAspect="1"/>
          </p:cNvPicPr>
          <p:nvPr/>
        </p:nvPicPr>
        <p:blipFill>
          <a:blip r:embed="rId3"/>
          <a:stretch>
            <a:fillRect/>
          </a:stretch>
        </p:blipFill>
        <p:spPr>
          <a:xfrm>
            <a:off x="767408" y="1388489"/>
            <a:ext cx="5177343" cy="5037745"/>
          </a:xfrm>
          <a:prstGeom prst="rect">
            <a:avLst/>
          </a:prstGeom>
        </p:spPr>
      </p:pic>
    </p:spTree>
    <p:extLst>
      <p:ext uri="{BB962C8B-B14F-4D97-AF65-F5344CB8AC3E}">
        <p14:creationId xmlns:p14="http://schemas.microsoft.com/office/powerpoint/2010/main" val="2026215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45BF-CC4B-C09A-02B0-B7F4CB62199A}"/>
              </a:ext>
            </a:extLst>
          </p:cNvPr>
          <p:cNvSpPr>
            <a:spLocks noGrp="1"/>
          </p:cNvSpPr>
          <p:nvPr>
            <p:ph type="title"/>
          </p:nvPr>
        </p:nvSpPr>
        <p:spPr/>
        <p:txBody>
          <a:bodyPr/>
          <a:lstStyle/>
          <a:p>
            <a:r>
              <a:rPr lang="en-US" dirty="0"/>
              <a:t>Toolpath 2 </a:t>
            </a:r>
            <a:endParaRPr lang="en-DE" dirty="0"/>
          </a:p>
        </p:txBody>
      </p:sp>
      <p:sp>
        <p:nvSpPr>
          <p:cNvPr id="3" name="Text Placeholder 2">
            <a:extLst>
              <a:ext uri="{FF2B5EF4-FFF2-40B4-BE49-F238E27FC236}">
                <a16:creationId xmlns:a16="http://schemas.microsoft.com/office/drawing/2014/main" id="{1E208F89-B1CE-A828-54A5-551005F6E666}"/>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5DAC9BED-B9ED-730A-E07E-11A0E1AB02BD}"/>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36</a:t>
            </a:fld>
            <a:endParaRPr lang="de-DE" dirty="0"/>
          </a:p>
        </p:txBody>
      </p:sp>
      <p:pic>
        <p:nvPicPr>
          <p:cNvPr id="10" name="Picture 9" descr="A graph of a graph of a graph&#10;&#10;Description automatically generated with medium confidence">
            <a:extLst>
              <a:ext uri="{FF2B5EF4-FFF2-40B4-BE49-F238E27FC236}">
                <a16:creationId xmlns:a16="http://schemas.microsoft.com/office/drawing/2014/main" id="{EC37145C-DA7E-8B03-263B-6CA75647E7EC}"/>
              </a:ext>
            </a:extLst>
          </p:cNvPr>
          <p:cNvPicPr>
            <a:picLocks noChangeAspect="1"/>
          </p:cNvPicPr>
          <p:nvPr/>
        </p:nvPicPr>
        <p:blipFill>
          <a:blip r:embed="rId2"/>
          <a:stretch>
            <a:fillRect/>
          </a:stretch>
        </p:blipFill>
        <p:spPr>
          <a:xfrm>
            <a:off x="1523990" y="1387598"/>
            <a:ext cx="9144019" cy="4082804"/>
          </a:xfrm>
          <a:prstGeom prst="rect">
            <a:avLst/>
          </a:prstGeom>
        </p:spPr>
      </p:pic>
    </p:spTree>
    <p:extLst>
      <p:ext uri="{BB962C8B-B14F-4D97-AF65-F5344CB8AC3E}">
        <p14:creationId xmlns:p14="http://schemas.microsoft.com/office/powerpoint/2010/main" val="1095362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D2E7-8F54-B5E3-F937-1B3C2E54CB85}"/>
              </a:ext>
            </a:extLst>
          </p:cNvPr>
          <p:cNvSpPr>
            <a:spLocks noGrp="1"/>
          </p:cNvSpPr>
          <p:nvPr>
            <p:ph type="title"/>
          </p:nvPr>
        </p:nvSpPr>
        <p:spPr/>
        <p:txBody>
          <a:bodyPr/>
          <a:lstStyle/>
          <a:p>
            <a:r>
              <a:rPr lang="en-US" dirty="0"/>
              <a:t>Toolpath 3</a:t>
            </a:r>
            <a:endParaRPr lang="en-DE" dirty="0"/>
          </a:p>
        </p:txBody>
      </p:sp>
      <p:sp>
        <p:nvSpPr>
          <p:cNvPr id="3" name="Text Placeholder 2">
            <a:extLst>
              <a:ext uri="{FF2B5EF4-FFF2-40B4-BE49-F238E27FC236}">
                <a16:creationId xmlns:a16="http://schemas.microsoft.com/office/drawing/2014/main" id="{8A5C9221-F5C0-A697-EF1C-693C19CD45C6}"/>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11689786-0641-A13F-563B-1B97FE67BA9E}"/>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37</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62A630B5-9E9C-857D-7550-D38A37BC4366}"/>
              </a:ext>
            </a:extLst>
          </p:cNvPr>
          <p:cNvPicPr>
            <a:picLocks noChangeAspect="1"/>
          </p:cNvPicPr>
          <p:nvPr/>
        </p:nvPicPr>
        <p:blipFill>
          <a:blip r:embed="rId2"/>
          <a:stretch>
            <a:fillRect/>
          </a:stretch>
        </p:blipFill>
        <p:spPr>
          <a:xfrm>
            <a:off x="1523990" y="1385312"/>
            <a:ext cx="9144019" cy="4087376"/>
          </a:xfrm>
          <a:prstGeom prst="rect">
            <a:avLst/>
          </a:prstGeom>
        </p:spPr>
      </p:pic>
    </p:spTree>
    <p:extLst>
      <p:ext uri="{BB962C8B-B14F-4D97-AF65-F5344CB8AC3E}">
        <p14:creationId xmlns:p14="http://schemas.microsoft.com/office/powerpoint/2010/main" val="28185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EAD8-A335-86B9-5506-3436F1915985}"/>
              </a:ext>
            </a:extLst>
          </p:cNvPr>
          <p:cNvSpPr>
            <a:spLocks noGrp="1"/>
          </p:cNvSpPr>
          <p:nvPr>
            <p:ph type="title"/>
          </p:nvPr>
        </p:nvSpPr>
        <p:spPr/>
        <p:txBody>
          <a:bodyPr/>
          <a:lstStyle/>
          <a:p>
            <a:r>
              <a:rPr lang="en-US" dirty="0"/>
              <a:t>G-code Variation </a:t>
            </a:r>
            <a:endParaRPr lang="en-DE" dirty="0"/>
          </a:p>
        </p:txBody>
      </p:sp>
      <p:sp>
        <p:nvSpPr>
          <p:cNvPr id="3" name="Text Placeholder 2">
            <a:extLst>
              <a:ext uri="{FF2B5EF4-FFF2-40B4-BE49-F238E27FC236}">
                <a16:creationId xmlns:a16="http://schemas.microsoft.com/office/drawing/2014/main" id="{7DD240C9-D437-3CFE-EAF2-E44C6AA78291}"/>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D7A42474-E25A-EC25-4822-255914853D9A}"/>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38</a:t>
            </a:fld>
            <a:endParaRPr lang="de-DE" dirty="0"/>
          </a:p>
        </p:txBody>
      </p:sp>
      <p:pic>
        <p:nvPicPr>
          <p:cNvPr id="6" name="Picture 5" descr="A screenshot of a computer code&#10;&#10;Description automatically generated">
            <a:extLst>
              <a:ext uri="{FF2B5EF4-FFF2-40B4-BE49-F238E27FC236}">
                <a16:creationId xmlns:a16="http://schemas.microsoft.com/office/drawing/2014/main" id="{D389E1D0-4C63-CCEF-5986-CADF43F563E2}"/>
              </a:ext>
            </a:extLst>
          </p:cNvPr>
          <p:cNvPicPr>
            <a:picLocks noChangeAspect="1"/>
          </p:cNvPicPr>
          <p:nvPr/>
        </p:nvPicPr>
        <p:blipFill>
          <a:blip r:embed="rId2"/>
          <a:stretch>
            <a:fillRect/>
          </a:stretch>
        </p:blipFill>
        <p:spPr>
          <a:xfrm>
            <a:off x="3037972" y="1388489"/>
            <a:ext cx="6384314" cy="5045404"/>
          </a:xfrm>
          <a:prstGeom prst="rect">
            <a:avLst/>
          </a:prstGeom>
        </p:spPr>
      </p:pic>
    </p:spTree>
    <p:extLst>
      <p:ext uri="{BB962C8B-B14F-4D97-AF65-F5344CB8AC3E}">
        <p14:creationId xmlns:p14="http://schemas.microsoft.com/office/powerpoint/2010/main" val="164338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DB9E-2CD9-51D7-C706-CEB779556E48}"/>
              </a:ext>
            </a:extLst>
          </p:cNvPr>
          <p:cNvSpPr>
            <a:spLocks noGrp="1"/>
          </p:cNvSpPr>
          <p:nvPr>
            <p:ph type="title"/>
          </p:nvPr>
        </p:nvSpPr>
        <p:spPr/>
        <p:txBody>
          <a:bodyPr/>
          <a:lstStyle/>
          <a:p>
            <a:r>
              <a:rPr lang="en-US" dirty="0"/>
              <a:t>Toolpath 2 and Score</a:t>
            </a:r>
            <a:endParaRPr lang="en-DE" dirty="0"/>
          </a:p>
        </p:txBody>
      </p:sp>
      <p:sp>
        <p:nvSpPr>
          <p:cNvPr id="3" name="Text Placeholder 2">
            <a:extLst>
              <a:ext uri="{FF2B5EF4-FFF2-40B4-BE49-F238E27FC236}">
                <a16:creationId xmlns:a16="http://schemas.microsoft.com/office/drawing/2014/main" id="{2E0ECB4C-159E-22D6-A408-79DA9FBDE01C}"/>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32ABA76-7C09-50D7-911B-2EE15784D62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39</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F1BEA2C4-DFDF-57FD-C4D6-A83DD094CD97}"/>
              </a:ext>
            </a:extLst>
          </p:cNvPr>
          <p:cNvPicPr>
            <a:picLocks noChangeAspect="1"/>
          </p:cNvPicPr>
          <p:nvPr/>
        </p:nvPicPr>
        <p:blipFill>
          <a:blip r:embed="rId2"/>
          <a:stretch>
            <a:fillRect/>
          </a:stretch>
        </p:blipFill>
        <p:spPr>
          <a:xfrm>
            <a:off x="1571997" y="1220262"/>
            <a:ext cx="9048006" cy="4417475"/>
          </a:xfrm>
          <a:prstGeom prst="rect">
            <a:avLst/>
          </a:prstGeom>
        </p:spPr>
      </p:pic>
    </p:spTree>
    <p:extLst>
      <p:ext uri="{BB962C8B-B14F-4D97-AF65-F5344CB8AC3E}">
        <p14:creationId xmlns:p14="http://schemas.microsoft.com/office/powerpoint/2010/main" val="6948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266764A7-6008-423A-0372-56887426BB5C}"/>
              </a:ext>
            </a:extLst>
          </p:cNvPr>
          <p:cNvSpPr txBox="1">
            <a:spLocks/>
          </p:cNvSpPr>
          <p:nvPr>
            <p:custDataLst>
              <p:tags r:id="rId1"/>
            </p:custDataLst>
          </p:nvPr>
        </p:nvSpPr>
        <p:spPr>
          <a:xfrm>
            <a:off x="6277701" y="4453312"/>
            <a:ext cx="5495199" cy="185600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9" name="Text Placeholder 7">
            <a:extLst>
              <a:ext uri="{FF2B5EF4-FFF2-40B4-BE49-F238E27FC236}">
                <a16:creationId xmlns:a16="http://schemas.microsoft.com/office/drawing/2014/main" id="{401895F4-12E2-6C5E-1464-A8E59AC487BA}"/>
              </a:ext>
            </a:extLst>
          </p:cNvPr>
          <p:cNvSpPr txBox="1">
            <a:spLocks/>
          </p:cNvSpPr>
          <p:nvPr>
            <p:custDataLst>
              <p:tags r:id="rId2"/>
            </p:custDataLst>
          </p:nvPr>
        </p:nvSpPr>
        <p:spPr>
          <a:xfrm>
            <a:off x="425456" y="4453312"/>
            <a:ext cx="5589246" cy="185600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8" name="Text Placeholder 7">
            <a:extLst>
              <a:ext uri="{FF2B5EF4-FFF2-40B4-BE49-F238E27FC236}">
                <a16:creationId xmlns:a16="http://schemas.microsoft.com/office/drawing/2014/main" id="{880069C5-68AF-89C6-3777-B1D6C4EF03A5}"/>
              </a:ext>
            </a:extLst>
          </p:cNvPr>
          <p:cNvSpPr txBox="1">
            <a:spLocks/>
          </p:cNvSpPr>
          <p:nvPr>
            <p:custDataLst>
              <p:tags r:id="rId3"/>
            </p:custDataLst>
          </p:nvPr>
        </p:nvSpPr>
        <p:spPr>
          <a:xfrm>
            <a:off x="9143288" y="2011876"/>
            <a:ext cx="2629612" cy="211200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7" name="Text Placeholder 7">
            <a:extLst>
              <a:ext uri="{FF2B5EF4-FFF2-40B4-BE49-F238E27FC236}">
                <a16:creationId xmlns:a16="http://schemas.microsoft.com/office/drawing/2014/main" id="{6FBD4968-DB1D-7D9F-18F6-C42E7AE29F66}"/>
              </a:ext>
            </a:extLst>
          </p:cNvPr>
          <p:cNvSpPr txBox="1">
            <a:spLocks/>
          </p:cNvSpPr>
          <p:nvPr>
            <p:custDataLst>
              <p:tags r:id="rId4"/>
            </p:custDataLst>
          </p:nvPr>
        </p:nvSpPr>
        <p:spPr>
          <a:xfrm>
            <a:off x="3394380" y="2011875"/>
            <a:ext cx="2413588" cy="211200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 name="Title 1">
            <a:extLst>
              <a:ext uri="{FF2B5EF4-FFF2-40B4-BE49-F238E27FC236}">
                <a16:creationId xmlns:a16="http://schemas.microsoft.com/office/drawing/2014/main" id="{3F8E5FB0-4D01-714E-10B7-8FD72C42F705}"/>
              </a:ext>
            </a:extLst>
          </p:cNvPr>
          <p:cNvSpPr>
            <a:spLocks noGrp="1"/>
          </p:cNvSpPr>
          <p:nvPr>
            <p:ph type="title"/>
          </p:nvPr>
        </p:nvSpPr>
        <p:spPr/>
        <p:txBody>
          <a:bodyPr/>
          <a:lstStyle/>
          <a:p>
            <a:r>
              <a:rPr lang="en-US" dirty="0"/>
              <a:t>Manufacturing Methods</a:t>
            </a:r>
            <a:endParaRPr lang="en-DE" dirty="0"/>
          </a:p>
        </p:txBody>
      </p:sp>
      <p:sp>
        <p:nvSpPr>
          <p:cNvPr id="3" name="Text Placeholder 2">
            <a:extLst>
              <a:ext uri="{FF2B5EF4-FFF2-40B4-BE49-F238E27FC236}">
                <a16:creationId xmlns:a16="http://schemas.microsoft.com/office/drawing/2014/main" id="{785D9085-21A6-6C67-2FB6-10E09A0DB598}"/>
              </a:ext>
            </a:extLst>
          </p:cNvPr>
          <p:cNvSpPr>
            <a:spLocks noGrp="1"/>
          </p:cNvSpPr>
          <p:nvPr>
            <p:ph type="body" sz="quarter" idx="13"/>
          </p:nvPr>
        </p:nvSpPr>
        <p:spPr>
          <a:xfrm>
            <a:off x="425455" y="1237737"/>
            <a:ext cx="3510305" cy="301504"/>
          </a:xfrm>
        </p:spPr>
        <p:txBody>
          <a:bodyPr/>
          <a:lstStyle/>
          <a:p>
            <a:r>
              <a:rPr lang="en-US" sz="1600" dirty="0"/>
              <a:t>Motivation</a:t>
            </a:r>
            <a:endParaRPr lang="en-DE" dirty="0"/>
          </a:p>
        </p:txBody>
      </p:sp>
      <p:sp>
        <p:nvSpPr>
          <p:cNvPr id="4" name="Slide Number Placeholder 3">
            <a:extLst>
              <a:ext uri="{FF2B5EF4-FFF2-40B4-BE49-F238E27FC236}">
                <a16:creationId xmlns:a16="http://schemas.microsoft.com/office/drawing/2014/main" id="{6B191795-F643-74E7-18BF-2E4DF9ACA7F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a:t>
            </a:fld>
            <a:endParaRPr lang="de-DE" dirty="0"/>
          </a:p>
        </p:txBody>
      </p:sp>
      <p:pic>
        <p:nvPicPr>
          <p:cNvPr id="5" name="Picture 14" descr="5-axis machining centres with 5th axis in the tool | HELLER">
            <a:extLst>
              <a:ext uri="{FF2B5EF4-FFF2-40B4-BE49-F238E27FC236}">
                <a16:creationId xmlns:a16="http://schemas.microsoft.com/office/drawing/2014/main" id="{6BFF9072-C30F-DD2E-A0C2-9EC3593294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64" t="1842" r="18486" b="692"/>
          <a:stretch/>
        </p:blipFill>
        <p:spPr bwMode="auto">
          <a:xfrm>
            <a:off x="425455" y="1808163"/>
            <a:ext cx="2646209" cy="23157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he 6 degree of freedom industrial robot and its joints. | Download  Scientific Diagram">
            <a:extLst>
              <a:ext uri="{FF2B5EF4-FFF2-40B4-BE49-F238E27FC236}">
                <a16:creationId xmlns:a16="http://schemas.microsoft.com/office/drawing/2014/main" id="{57C329D2-900F-8C29-D67B-EC5CD32CD0C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48000"/>
                    </a14:imgEffect>
                  </a14:imgLayer>
                </a14:imgProps>
              </a:ext>
              <a:ext uri="{28A0092B-C50C-407E-A947-70E740481C1C}">
                <a14:useLocalDpi xmlns:a14="http://schemas.microsoft.com/office/drawing/2010/main" val="0"/>
              </a:ext>
            </a:extLst>
          </a:blip>
          <a:srcRect/>
          <a:stretch>
            <a:fillRect/>
          </a:stretch>
        </p:blipFill>
        <p:spPr bwMode="auto">
          <a:xfrm>
            <a:off x="5978151" y="1953930"/>
            <a:ext cx="2998169" cy="226715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E6EBBE-D329-95AF-5C34-EB41F8B41EE6}"/>
              </a:ext>
            </a:extLst>
          </p:cNvPr>
          <p:cNvSpPr txBox="1"/>
          <p:nvPr/>
        </p:nvSpPr>
        <p:spPr>
          <a:xfrm>
            <a:off x="3394380" y="2210367"/>
            <a:ext cx="2341582" cy="1668214"/>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400" dirty="0">
                <a:solidFill>
                  <a:schemeClr val="tx1"/>
                </a:solidFill>
                <a:latin typeface="+mn-lt"/>
              </a:rPr>
              <a:t>Designed for milling</a:t>
            </a:r>
          </a:p>
          <a:p>
            <a:pPr marL="285750" indent="-285750" algn="l">
              <a:lnSpc>
                <a:spcPct val="150000"/>
              </a:lnSpc>
              <a:buFont typeface="Arial" panose="020B0604020202020204" pitchFamily="34" charset="0"/>
              <a:buChar char="•"/>
            </a:pPr>
            <a:r>
              <a:rPr lang="en-US" sz="1400" dirty="0">
                <a:latin typeface="+mn-lt"/>
              </a:rPr>
              <a:t>High precision</a:t>
            </a:r>
            <a:endParaRPr lang="en-US" sz="1400" dirty="0">
              <a:solidFill>
                <a:schemeClr val="tx1"/>
              </a:solidFill>
              <a:latin typeface="+mn-lt"/>
            </a:endParaRPr>
          </a:p>
          <a:p>
            <a:pPr marL="285750" indent="-285750" algn="l">
              <a:lnSpc>
                <a:spcPct val="150000"/>
              </a:lnSpc>
              <a:buFont typeface="Arial" panose="020B0604020202020204" pitchFamily="34" charset="0"/>
              <a:buChar char="•"/>
            </a:pPr>
            <a:r>
              <a:rPr lang="en-US" sz="1400" dirty="0">
                <a:latin typeface="+mn-lt"/>
              </a:rPr>
              <a:t>T</a:t>
            </a:r>
            <a:r>
              <a:rPr lang="en-US" sz="1400" dirty="0">
                <a:solidFill>
                  <a:schemeClr val="tx1"/>
                </a:solidFill>
                <a:latin typeface="+mn-lt"/>
              </a:rPr>
              <a:t>oolpaths in 5 </a:t>
            </a:r>
            <a:r>
              <a:rPr lang="en-US" sz="1400" dirty="0" err="1">
                <a:solidFill>
                  <a:schemeClr val="tx1"/>
                </a:solidFill>
                <a:latin typeface="+mn-lt"/>
              </a:rPr>
              <a:t>DoFs</a:t>
            </a:r>
            <a:r>
              <a:rPr lang="en-US" sz="1400" dirty="0">
                <a:solidFill>
                  <a:schemeClr val="tx1"/>
                </a:solidFill>
                <a:latin typeface="+mn-lt"/>
              </a:rPr>
              <a:t> </a:t>
            </a:r>
          </a:p>
          <a:p>
            <a:pPr marL="285750" indent="-285750" algn="l">
              <a:lnSpc>
                <a:spcPct val="150000"/>
              </a:lnSpc>
              <a:buFont typeface="Arial" panose="020B0604020202020204" pitchFamily="34" charset="0"/>
              <a:buChar char="•"/>
            </a:pPr>
            <a:r>
              <a:rPr lang="en-US" sz="1400" dirty="0">
                <a:solidFill>
                  <a:schemeClr val="tx1"/>
                </a:solidFill>
                <a:latin typeface="+mn-lt"/>
              </a:rPr>
              <a:t>X, Y, Z (translation)</a:t>
            </a:r>
          </a:p>
          <a:p>
            <a:pPr marL="285750" indent="-285750" algn="l">
              <a:lnSpc>
                <a:spcPct val="150000"/>
              </a:lnSpc>
              <a:buFont typeface="Arial" panose="020B0604020202020204" pitchFamily="34" charset="0"/>
              <a:buChar char="•"/>
            </a:pPr>
            <a:r>
              <a:rPr lang="en-US" sz="1400" dirty="0">
                <a:solidFill>
                  <a:schemeClr val="tx1"/>
                </a:solidFill>
                <a:latin typeface="+mn-lt"/>
              </a:rPr>
              <a:t>A, B (rotation)</a:t>
            </a:r>
          </a:p>
        </p:txBody>
      </p:sp>
      <p:sp>
        <p:nvSpPr>
          <p:cNvPr id="12" name="TextBox 11">
            <a:extLst>
              <a:ext uri="{FF2B5EF4-FFF2-40B4-BE49-F238E27FC236}">
                <a16:creationId xmlns:a16="http://schemas.microsoft.com/office/drawing/2014/main" id="{093414F3-5865-1C44-F4E5-F6E8C0914595}"/>
              </a:ext>
            </a:extLst>
          </p:cNvPr>
          <p:cNvSpPr txBox="1"/>
          <p:nvPr/>
        </p:nvSpPr>
        <p:spPr>
          <a:xfrm>
            <a:off x="543781" y="4585928"/>
            <a:ext cx="5898166" cy="1668214"/>
          </a:xfrm>
          <a:prstGeom prst="rect">
            <a:avLst/>
          </a:prstGeom>
          <a:noFill/>
        </p:spPr>
        <p:txBody>
          <a:bodyPr wrap="square" anchor="ctr">
            <a:spAutoFit/>
          </a:bodyPr>
          <a:lstStyle/>
          <a:p>
            <a:pPr marL="285750" indent="-285750">
              <a:lnSpc>
                <a:spcPct val="150000"/>
              </a:lnSpc>
              <a:buFont typeface="Arial" panose="020B0604020202020204" pitchFamily="34" charset="0"/>
              <a:buChar char="•"/>
            </a:pPr>
            <a:r>
              <a:rPr lang="en-US" sz="1400" dirty="0"/>
              <a:t>5-DoF toolpath does not fully specify the robots’ configuration</a:t>
            </a:r>
            <a:endParaRPr lang="en-US" sz="1400" dirty="0">
              <a:latin typeface="+mn-lt"/>
            </a:endParaRPr>
          </a:p>
          <a:p>
            <a:pPr marL="285750" indent="-285750">
              <a:lnSpc>
                <a:spcPct val="150000"/>
              </a:lnSpc>
              <a:buFont typeface="Arial" panose="020B0604020202020204" pitchFamily="34" charset="0"/>
              <a:buChar char="•"/>
            </a:pPr>
            <a:r>
              <a:rPr lang="en-US" sz="1400" dirty="0">
                <a:solidFill>
                  <a:schemeClr val="tx1"/>
                </a:solidFill>
                <a:latin typeface="+mn-lt"/>
              </a:rPr>
              <a:t>Only X, Y, Z</a:t>
            </a:r>
            <a:r>
              <a:rPr lang="en-US" sz="1400" dirty="0">
                <a:latin typeface="+mn-lt"/>
              </a:rPr>
              <a:t>,</a:t>
            </a:r>
            <a:r>
              <a:rPr lang="en-US" sz="1400" dirty="0">
                <a:solidFill>
                  <a:schemeClr val="tx1"/>
                </a:solidFill>
                <a:latin typeface="+mn-lt"/>
              </a:rPr>
              <a:t> A and B are defined</a:t>
            </a:r>
          </a:p>
          <a:p>
            <a:pPr marL="285750" indent="-285750">
              <a:lnSpc>
                <a:spcPct val="150000"/>
              </a:lnSpc>
              <a:buFont typeface="Arial" panose="020B0604020202020204" pitchFamily="34" charset="0"/>
              <a:buChar char="•"/>
            </a:pPr>
            <a:r>
              <a:rPr lang="en-US" sz="1400" dirty="0">
                <a:latin typeface="+mn-lt"/>
              </a:rPr>
              <a:t>Rotation</a:t>
            </a:r>
            <a:r>
              <a:rPr lang="en-US" sz="1400" dirty="0">
                <a:solidFill>
                  <a:schemeClr val="tx1"/>
                </a:solidFill>
                <a:latin typeface="+mn-lt"/>
              </a:rPr>
              <a:t> C is not specified and </a:t>
            </a:r>
            <a:r>
              <a:rPr lang="en-US" sz="1400" b="1" u="sng" dirty="0">
                <a:solidFill>
                  <a:schemeClr val="tx1"/>
                </a:solidFill>
                <a:latin typeface="+mn-lt"/>
              </a:rPr>
              <a:t>can be chosen freely</a:t>
            </a:r>
            <a:endParaRPr lang="en-US" sz="1400" b="1" u="sng" dirty="0">
              <a:latin typeface="+mn-lt"/>
            </a:endParaRPr>
          </a:p>
          <a:p>
            <a:pPr marL="285750" indent="-285750">
              <a:lnSpc>
                <a:spcPct val="150000"/>
              </a:lnSpc>
              <a:buFont typeface="Arial" panose="020B0604020202020204" pitchFamily="34" charset="0"/>
              <a:buChar char="•"/>
            </a:pPr>
            <a:r>
              <a:rPr lang="en-US" sz="1400" dirty="0">
                <a:solidFill>
                  <a:schemeClr val="tx1"/>
                </a:solidFill>
                <a:latin typeface="+mn-lt"/>
              </a:rPr>
              <a:t>Rotation C is affecting how a toolpath is traversed</a:t>
            </a:r>
          </a:p>
          <a:p>
            <a:pPr marL="285750" indent="-285750">
              <a:lnSpc>
                <a:spcPct val="150000"/>
              </a:lnSpc>
              <a:buFont typeface="Arial" panose="020B0604020202020204" pitchFamily="34" charset="0"/>
              <a:buChar char="•"/>
            </a:pPr>
            <a:r>
              <a:rPr lang="en-US" sz="1400" dirty="0"/>
              <a:t>Rotation C</a:t>
            </a:r>
            <a:r>
              <a:rPr lang="en-US" sz="1400" dirty="0">
                <a:solidFill>
                  <a:schemeClr val="tx1"/>
                </a:solidFill>
                <a:latin typeface="+mn-lt"/>
              </a:rPr>
              <a:t> is considered a </a:t>
            </a:r>
            <a:r>
              <a:rPr lang="en-US" sz="1400" b="1" u="sng" dirty="0">
                <a:solidFill>
                  <a:schemeClr val="tx1"/>
                </a:solidFill>
                <a:latin typeface="+mn-lt"/>
              </a:rPr>
              <a:t>boundary condition</a:t>
            </a:r>
            <a:endParaRPr lang="en-US" sz="1400" dirty="0">
              <a:solidFill>
                <a:schemeClr val="tx1"/>
              </a:solidFill>
              <a:latin typeface="+mn-lt"/>
            </a:endParaRPr>
          </a:p>
        </p:txBody>
      </p:sp>
      <p:sp>
        <p:nvSpPr>
          <p:cNvPr id="14" name="TextBox 13">
            <a:extLst>
              <a:ext uri="{FF2B5EF4-FFF2-40B4-BE49-F238E27FC236}">
                <a16:creationId xmlns:a16="http://schemas.microsoft.com/office/drawing/2014/main" id="{A9279CD6-4C32-EB5C-389D-AF9FF81C2AC6}"/>
              </a:ext>
            </a:extLst>
          </p:cNvPr>
          <p:cNvSpPr txBox="1"/>
          <p:nvPr/>
        </p:nvSpPr>
        <p:spPr>
          <a:xfrm>
            <a:off x="9192344" y="2210400"/>
            <a:ext cx="2567860" cy="166821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400" dirty="0">
                <a:solidFill>
                  <a:schemeClr val="tx1"/>
                </a:solidFill>
                <a:latin typeface="+mn-lt"/>
              </a:rPr>
              <a:t>6 </a:t>
            </a:r>
            <a:r>
              <a:rPr lang="en-US" sz="1400" dirty="0" err="1">
                <a:solidFill>
                  <a:schemeClr val="tx1"/>
                </a:solidFill>
                <a:latin typeface="+mn-lt"/>
              </a:rPr>
              <a:t>DoFs</a:t>
            </a:r>
            <a:r>
              <a:rPr lang="en-US" sz="1400" dirty="0">
                <a:solidFill>
                  <a:schemeClr val="tx1"/>
                </a:solidFill>
                <a:latin typeface="+mn-lt"/>
              </a:rPr>
              <a:t> </a:t>
            </a:r>
          </a:p>
          <a:p>
            <a:pPr marL="285750" indent="-285750" algn="l">
              <a:lnSpc>
                <a:spcPct val="150000"/>
              </a:lnSpc>
              <a:buFont typeface="Arial" panose="020B0604020202020204" pitchFamily="34" charset="0"/>
              <a:buChar char="•"/>
            </a:pPr>
            <a:r>
              <a:rPr lang="en-US" sz="1400" dirty="0">
                <a:latin typeface="+mn-lt"/>
              </a:rPr>
              <a:t>Used for </a:t>
            </a:r>
            <a:r>
              <a:rPr lang="en-US" sz="1400" dirty="0">
                <a:solidFill>
                  <a:schemeClr val="tx1"/>
                </a:solidFill>
                <a:latin typeface="+mn-lt"/>
              </a:rPr>
              <a:t>WAAM</a:t>
            </a:r>
          </a:p>
          <a:p>
            <a:pPr marL="285750" indent="-285750" algn="l">
              <a:lnSpc>
                <a:spcPct val="150000"/>
              </a:lnSpc>
              <a:buFont typeface="Arial" panose="020B0604020202020204" pitchFamily="34" charset="0"/>
              <a:buChar char="•"/>
            </a:pPr>
            <a:r>
              <a:rPr lang="en-US" sz="1400" dirty="0">
                <a:solidFill>
                  <a:schemeClr val="tx1"/>
                </a:solidFill>
                <a:latin typeface="+mn-lt"/>
              </a:rPr>
              <a:t>Can be used for milling</a:t>
            </a:r>
          </a:p>
          <a:p>
            <a:pPr marL="285750" indent="-285750" algn="l">
              <a:lnSpc>
                <a:spcPct val="150000"/>
              </a:lnSpc>
              <a:buFont typeface="Arial" panose="020B0604020202020204" pitchFamily="34" charset="0"/>
              <a:buChar char="•"/>
            </a:pPr>
            <a:r>
              <a:rPr lang="en-US" sz="1400" dirty="0">
                <a:latin typeface="+mn-lt"/>
              </a:rPr>
              <a:t>Highly versatile</a:t>
            </a:r>
          </a:p>
          <a:p>
            <a:pPr marL="285750" indent="-285750" algn="l">
              <a:lnSpc>
                <a:spcPct val="150000"/>
              </a:lnSpc>
              <a:buFont typeface="Arial" panose="020B0604020202020204" pitchFamily="34" charset="0"/>
              <a:buChar char="•"/>
            </a:pPr>
            <a:r>
              <a:rPr lang="en-US" sz="1400" dirty="0">
                <a:solidFill>
                  <a:schemeClr val="tx1"/>
                </a:solidFill>
                <a:latin typeface="+mn-lt"/>
              </a:rPr>
              <a:t>Sub-optimal stiffness</a:t>
            </a:r>
          </a:p>
        </p:txBody>
      </p:sp>
      <p:sp>
        <p:nvSpPr>
          <p:cNvPr id="16" name="TextBox 15">
            <a:extLst>
              <a:ext uri="{FF2B5EF4-FFF2-40B4-BE49-F238E27FC236}">
                <a16:creationId xmlns:a16="http://schemas.microsoft.com/office/drawing/2014/main" id="{80534F18-B952-34AF-FB93-0BE4117E04BA}"/>
              </a:ext>
            </a:extLst>
          </p:cNvPr>
          <p:cNvSpPr txBox="1"/>
          <p:nvPr/>
        </p:nvSpPr>
        <p:spPr>
          <a:xfrm>
            <a:off x="6441947" y="4662260"/>
            <a:ext cx="5330953" cy="1600438"/>
          </a:xfrm>
          <a:prstGeom prst="rect">
            <a:avLst/>
          </a:prstGeom>
          <a:noFill/>
        </p:spPr>
        <p:txBody>
          <a:bodyPr wrap="square">
            <a:spAutoFit/>
          </a:bodyPr>
          <a:lstStyle/>
          <a:p>
            <a:pPr marL="285750" indent="-285750" algn="l">
              <a:buFont typeface="Wingdings" panose="05000000000000000000" pitchFamily="2" charset="2"/>
              <a:buChar char="è"/>
            </a:pPr>
            <a:r>
              <a:rPr lang="en-US" sz="1400" dirty="0">
                <a:solidFill>
                  <a:schemeClr val="tx1"/>
                </a:solidFill>
                <a:latin typeface="+mn-lt"/>
                <a:sym typeface="Wingdings" panose="05000000000000000000" pitchFamily="2" charset="2"/>
              </a:rPr>
              <a:t>Redundancy in the system when performing a</a:t>
            </a:r>
            <a:br>
              <a:rPr lang="en-US" sz="1400" dirty="0">
                <a:solidFill>
                  <a:schemeClr val="tx1"/>
                </a:solidFill>
                <a:latin typeface="+mn-lt"/>
                <a:sym typeface="Wingdings" panose="05000000000000000000" pitchFamily="2" charset="2"/>
              </a:rPr>
            </a:br>
            <a:r>
              <a:rPr lang="en-US" sz="1400" dirty="0">
                <a:solidFill>
                  <a:schemeClr val="tx1"/>
                </a:solidFill>
                <a:latin typeface="+mn-lt"/>
                <a:sym typeface="Wingdings" panose="05000000000000000000" pitchFamily="2" charset="2"/>
              </a:rPr>
              <a:t>5-DoF task in a 6-DoF system</a:t>
            </a:r>
          </a:p>
          <a:p>
            <a:pPr marL="285750" indent="-285750" algn="l">
              <a:buFont typeface="Wingdings" panose="05000000000000000000" pitchFamily="2" charset="2"/>
              <a:buChar char="è"/>
            </a:pPr>
            <a:endParaRPr lang="en-US" sz="1400" dirty="0">
              <a:solidFill>
                <a:schemeClr val="tx1"/>
              </a:solidFill>
              <a:latin typeface="+mn-lt"/>
              <a:sym typeface="Wingdings" panose="05000000000000000000" pitchFamily="2" charset="2"/>
            </a:endParaRPr>
          </a:p>
          <a:p>
            <a:pPr marL="285750" indent="-285750">
              <a:buFont typeface="Wingdings" panose="05000000000000000000" pitchFamily="2" charset="2"/>
              <a:buChar char="è"/>
            </a:pPr>
            <a:r>
              <a:rPr lang="en-US" sz="1400" dirty="0">
                <a:sym typeface="Wingdings" panose="05000000000000000000" pitchFamily="2" charset="2"/>
              </a:rPr>
              <a:t>How does the boundary condition affect the robot?</a:t>
            </a:r>
            <a:endParaRPr lang="en-US" sz="1400" b="1" dirty="0">
              <a:solidFill>
                <a:schemeClr val="tx1"/>
              </a:solidFill>
              <a:latin typeface="+mn-lt"/>
              <a:sym typeface="Wingdings" panose="05000000000000000000" pitchFamily="2" charset="2"/>
            </a:endParaRPr>
          </a:p>
          <a:p>
            <a:pPr marL="285750" indent="-285750" algn="l">
              <a:buFont typeface="Wingdings" panose="05000000000000000000" pitchFamily="2" charset="2"/>
              <a:buChar char="è"/>
            </a:pPr>
            <a:endParaRPr lang="en-US" sz="1400" dirty="0">
              <a:latin typeface="+mn-lt"/>
              <a:sym typeface="Wingdings" panose="05000000000000000000" pitchFamily="2" charset="2"/>
            </a:endParaRPr>
          </a:p>
          <a:p>
            <a:pPr marL="285750" indent="-285750" algn="l">
              <a:buFont typeface="Wingdings" panose="05000000000000000000" pitchFamily="2" charset="2"/>
              <a:buChar char="è"/>
            </a:pPr>
            <a:r>
              <a:rPr lang="en-US" sz="1400" dirty="0">
                <a:solidFill>
                  <a:schemeClr val="tx1"/>
                </a:solidFill>
                <a:latin typeface="+mn-lt"/>
                <a:sym typeface="Wingdings" panose="05000000000000000000" pitchFamily="2" charset="2"/>
              </a:rPr>
              <a:t>Goal: Optimizing the robots' behavior by optimally setting the boundary condition</a:t>
            </a:r>
          </a:p>
        </p:txBody>
      </p:sp>
      <p:sp>
        <p:nvSpPr>
          <p:cNvPr id="26" name="Textplatzhalter 3">
            <a:extLst>
              <a:ext uri="{FF2B5EF4-FFF2-40B4-BE49-F238E27FC236}">
                <a16:creationId xmlns:a16="http://schemas.microsoft.com/office/drawing/2014/main" id="{F5D4859C-53E7-4228-DDC3-83E3B38FD975}"/>
              </a:ext>
            </a:extLst>
          </p:cNvPr>
          <p:cNvSpPr txBox="1">
            <a:spLocks/>
          </p:cNvSpPr>
          <p:nvPr/>
        </p:nvSpPr>
        <p:spPr>
          <a:xfrm>
            <a:off x="5841399" y="6546404"/>
            <a:ext cx="6342944" cy="448272"/>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900" dirty="0"/>
              <a:t>CNC: </a:t>
            </a:r>
            <a:r>
              <a:rPr lang="en-US" sz="900" i="0" dirty="0">
                <a:effectLst/>
              </a:rPr>
              <a:t>Computer numerical control;    </a:t>
            </a:r>
            <a:r>
              <a:rPr lang="en-US" sz="900" dirty="0" err="1"/>
              <a:t>DoF</a:t>
            </a:r>
            <a:r>
              <a:rPr lang="en-US" sz="900" dirty="0"/>
              <a:t>: </a:t>
            </a:r>
            <a:r>
              <a:rPr lang="en-US" sz="900" i="0" dirty="0">
                <a:effectLst/>
              </a:rPr>
              <a:t>Degree of freedom     </a:t>
            </a:r>
            <a:r>
              <a:rPr lang="en-US" sz="900" dirty="0"/>
              <a:t>WAAM: </a:t>
            </a:r>
            <a:r>
              <a:rPr lang="en-US" sz="900" i="0" dirty="0">
                <a:effectLst/>
              </a:rPr>
              <a:t>Wire Arc Additive Manufacturing</a:t>
            </a:r>
            <a:endParaRPr lang="de-DE" sz="900" dirty="0"/>
          </a:p>
        </p:txBody>
      </p:sp>
      <p:sp>
        <p:nvSpPr>
          <p:cNvPr id="33" name="Rechteck 13">
            <a:extLst>
              <a:ext uri="{FF2B5EF4-FFF2-40B4-BE49-F238E27FC236}">
                <a16:creationId xmlns:a16="http://schemas.microsoft.com/office/drawing/2014/main" id="{EC97F07D-3D2B-BC42-15C2-7FDB48B0FC36}"/>
              </a:ext>
            </a:extLst>
          </p:cNvPr>
          <p:cNvSpPr/>
          <p:nvPr/>
        </p:nvSpPr>
        <p:spPr>
          <a:xfrm>
            <a:off x="3507893" y="1852329"/>
            <a:ext cx="1440160"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CNC machines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4" name="Rechteck 13">
            <a:extLst>
              <a:ext uri="{FF2B5EF4-FFF2-40B4-BE49-F238E27FC236}">
                <a16:creationId xmlns:a16="http://schemas.microsoft.com/office/drawing/2014/main" id="{C28D1BF7-FB5A-6DFD-8CC4-BCD35F65EB06}"/>
              </a:ext>
            </a:extLst>
          </p:cNvPr>
          <p:cNvSpPr/>
          <p:nvPr/>
        </p:nvSpPr>
        <p:spPr>
          <a:xfrm>
            <a:off x="9256459" y="1830927"/>
            <a:ext cx="1501124"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Industrial robots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5" name="Rechteck 13">
            <a:extLst>
              <a:ext uri="{FF2B5EF4-FFF2-40B4-BE49-F238E27FC236}">
                <a16:creationId xmlns:a16="http://schemas.microsoft.com/office/drawing/2014/main" id="{ECC63C55-DB1E-ED66-E480-18FD2FDF5FC9}"/>
              </a:ext>
            </a:extLst>
          </p:cNvPr>
          <p:cNvSpPr/>
          <p:nvPr/>
        </p:nvSpPr>
        <p:spPr>
          <a:xfrm>
            <a:off x="688455" y="4295654"/>
            <a:ext cx="1663129"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Milling with robots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6" name="Rechteck 13">
            <a:extLst>
              <a:ext uri="{FF2B5EF4-FFF2-40B4-BE49-F238E27FC236}">
                <a16:creationId xmlns:a16="http://schemas.microsoft.com/office/drawing/2014/main" id="{75D66E42-20C5-0A29-74CC-6146D91B5952}"/>
              </a:ext>
            </a:extLst>
          </p:cNvPr>
          <p:cNvSpPr/>
          <p:nvPr/>
        </p:nvSpPr>
        <p:spPr>
          <a:xfrm>
            <a:off x="6522284" y="4295654"/>
            <a:ext cx="2726535"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Influence of boundary condition</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0955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0997-89BF-C67A-B1FA-90D0D18BBE36}"/>
              </a:ext>
            </a:extLst>
          </p:cNvPr>
          <p:cNvSpPr>
            <a:spLocks noGrp="1"/>
          </p:cNvSpPr>
          <p:nvPr>
            <p:ph type="title"/>
          </p:nvPr>
        </p:nvSpPr>
        <p:spPr/>
        <p:txBody>
          <a:bodyPr/>
          <a:lstStyle/>
          <a:p>
            <a:r>
              <a:rPr lang="en-US" dirty="0"/>
              <a:t>Toolpath 3 and Score</a:t>
            </a:r>
            <a:endParaRPr lang="en-DE" dirty="0"/>
          </a:p>
        </p:txBody>
      </p:sp>
      <p:sp>
        <p:nvSpPr>
          <p:cNvPr id="3" name="Text Placeholder 2">
            <a:extLst>
              <a:ext uri="{FF2B5EF4-FFF2-40B4-BE49-F238E27FC236}">
                <a16:creationId xmlns:a16="http://schemas.microsoft.com/office/drawing/2014/main" id="{085867FE-3203-27FD-ABEC-6E560A369CFA}"/>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680655F-8B51-6C02-3AAF-5FF86D0B8FD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40</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385FFE01-410A-3B24-2256-480E710A729D}"/>
              </a:ext>
            </a:extLst>
          </p:cNvPr>
          <p:cNvPicPr>
            <a:picLocks noChangeAspect="1"/>
          </p:cNvPicPr>
          <p:nvPr/>
        </p:nvPicPr>
        <p:blipFill>
          <a:blip r:embed="rId2"/>
          <a:stretch>
            <a:fillRect/>
          </a:stretch>
        </p:blipFill>
        <p:spPr>
          <a:xfrm>
            <a:off x="1487488" y="1782639"/>
            <a:ext cx="9048006" cy="4417475"/>
          </a:xfrm>
          <a:prstGeom prst="rect">
            <a:avLst/>
          </a:prstGeom>
        </p:spPr>
      </p:pic>
    </p:spTree>
    <p:extLst>
      <p:ext uri="{BB962C8B-B14F-4D97-AF65-F5344CB8AC3E}">
        <p14:creationId xmlns:p14="http://schemas.microsoft.com/office/powerpoint/2010/main" val="2406282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D121-A3C4-095B-AEE7-BB7BF5333AC1}"/>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AEB7B1D6-1D25-031E-3A48-DEB1252DA9B0}"/>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0036CE88-E59E-1DA0-4AC5-71548017364D}"/>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41</a:t>
            </a:fld>
            <a:endParaRPr lang="de-DE" dirty="0"/>
          </a:p>
        </p:txBody>
      </p:sp>
      <p:pic>
        <p:nvPicPr>
          <p:cNvPr id="6" name="Picture 5" descr="A pink lines with a black arrow&#10;&#10;Description automatically generated">
            <a:extLst>
              <a:ext uri="{FF2B5EF4-FFF2-40B4-BE49-F238E27FC236}">
                <a16:creationId xmlns:a16="http://schemas.microsoft.com/office/drawing/2014/main" id="{EFA8F3FA-3446-F094-3DB3-DA5CF154A8B0}"/>
              </a:ext>
            </a:extLst>
          </p:cNvPr>
          <p:cNvPicPr>
            <a:picLocks noChangeAspect="1"/>
          </p:cNvPicPr>
          <p:nvPr/>
        </p:nvPicPr>
        <p:blipFill>
          <a:blip r:embed="rId2"/>
          <a:stretch>
            <a:fillRect/>
          </a:stretch>
        </p:blipFill>
        <p:spPr>
          <a:xfrm>
            <a:off x="335360" y="1808163"/>
            <a:ext cx="3139511" cy="4456194"/>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B642D051-9676-00A4-322C-CD25301FFD4E}"/>
              </a:ext>
            </a:extLst>
          </p:cNvPr>
          <p:cNvPicPr>
            <a:picLocks noChangeAspect="1"/>
          </p:cNvPicPr>
          <p:nvPr/>
        </p:nvPicPr>
        <p:blipFill>
          <a:blip r:embed="rId3"/>
          <a:stretch>
            <a:fillRect/>
          </a:stretch>
        </p:blipFill>
        <p:spPr>
          <a:xfrm>
            <a:off x="3474871" y="2064187"/>
            <a:ext cx="8034233" cy="3879928"/>
          </a:xfrm>
          <a:prstGeom prst="rect">
            <a:avLst/>
          </a:prstGeom>
        </p:spPr>
      </p:pic>
    </p:spTree>
    <p:extLst>
      <p:ext uri="{BB962C8B-B14F-4D97-AF65-F5344CB8AC3E}">
        <p14:creationId xmlns:p14="http://schemas.microsoft.com/office/powerpoint/2010/main" val="1516525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9A48-42D5-6EEC-77B0-A0B788BBD87A}"/>
              </a:ext>
            </a:extLst>
          </p:cNvPr>
          <p:cNvSpPr>
            <a:spLocks noGrp="1"/>
          </p:cNvSpPr>
          <p:nvPr>
            <p:ph type="title"/>
          </p:nvPr>
        </p:nvSpPr>
        <p:spPr/>
        <p:txBody>
          <a:bodyPr/>
          <a:lstStyle/>
          <a:p>
            <a:r>
              <a:rPr lang="en-US" dirty="0"/>
              <a:t>Rotation toolpath 2</a:t>
            </a:r>
            <a:endParaRPr lang="en-DE" dirty="0"/>
          </a:p>
        </p:txBody>
      </p:sp>
      <p:sp>
        <p:nvSpPr>
          <p:cNvPr id="3" name="Text Placeholder 2">
            <a:extLst>
              <a:ext uri="{FF2B5EF4-FFF2-40B4-BE49-F238E27FC236}">
                <a16:creationId xmlns:a16="http://schemas.microsoft.com/office/drawing/2014/main" id="{529CEAFB-9905-AD7D-EB87-92B6BB69DAA5}"/>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7485740-E4ED-01C4-86E7-E21A75BA26E3}"/>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42</a:t>
            </a:fld>
            <a:endParaRPr lang="de-DE" dirty="0"/>
          </a:p>
        </p:txBody>
      </p:sp>
      <p:pic>
        <p:nvPicPr>
          <p:cNvPr id="6" name="Picture 5" descr="A graph of a graph showing a curve&#10;&#10;Description automatically generated with medium confidence">
            <a:extLst>
              <a:ext uri="{FF2B5EF4-FFF2-40B4-BE49-F238E27FC236}">
                <a16:creationId xmlns:a16="http://schemas.microsoft.com/office/drawing/2014/main" id="{49835C8B-E220-D1ED-E0A8-B60687C4E251}"/>
              </a:ext>
            </a:extLst>
          </p:cNvPr>
          <p:cNvPicPr>
            <a:picLocks noChangeAspect="1"/>
          </p:cNvPicPr>
          <p:nvPr/>
        </p:nvPicPr>
        <p:blipFill>
          <a:blip r:embed="rId2"/>
          <a:stretch>
            <a:fillRect/>
          </a:stretch>
        </p:blipFill>
        <p:spPr>
          <a:xfrm>
            <a:off x="6256819" y="981571"/>
            <a:ext cx="5612058" cy="5604615"/>
          </a:xfrm>
          <a:prstGeom prst="rect">
            <a:avLst/>
          </a:prstGeom>
        </p:spPr>
      </p:pic>
      <p:pic>
        <p:nvPicPr>
          <p:cNvPr id="8" name="Picture 7" descr="A graph with colored lines&#10;&#10;Description automatically generated">
            <a:extLst>
              <a:ext uri="{FF2B5EF4-FFF2-40B4-BE49-F238E27FC236}">
                <a16:creationId xmlns:a16="http://schemas.microsoft.com/office/drawing/2014/main" id="{76942607-C95F-237E-EECB-A1FE6EBFA9AA}"/>
              </a:ext>
            </a:extLst>
          </p:cNvPr>
          <p:cNvPicPr>
            <a:picLocks noChangeAspect="1"/>
          </p:cNvPicPr>
          <p:nvPr/>
        </p:nvPicPr>
        <p:blipFill>
          <a:blip r:embed="rId3"/>
          <a:stretch>
            <a:fillRect/>
          </a:stretch>
        </p:blipFill>
        <p:spPr>
          <a:xfrm>
            <a:off x="560128" y="981571"/>
            <a:ext cx="5535872" cy="5528530"/>
          </a:xfrm>
          <a:prstGeom prst="rect">
            <a:avLst/>
          </a:prstGeom>
        </p:spPr>
      </p:pic>
    </p:spTree>
    <p:extLst>
      <p:ext uri="{BB962C8B-B14F-4D97-AF65-F5344CB8AC3E}">
        <p14:creationId xmlns:p14="http://schemas.microsoft.com/office/powerpoint/2010/main" val="245244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926CC-5E06-877B-7F34-26E71BEF23B3}"/>
              </a:ext>
            </a:extLst>
          </p:cNvPr>
          <p:cNvSpPr>
            <a:spLocks noGrp="1"/>
          </p:cNvSpPr>
          <p:nvPr>
            <p:ph type="title"/>
          </p:nvPr>
        </p:nvSpPr>
        <p:spPr/>
        <p:txBody>
          <a:bodyPr/>
          <a:lstStyle/>
          <a:p>
            <a:r>
              <a:rPr lang="en-US" dirty="0"/>
              <a:t>Toolpath 3</a:t>
            </a:r>
            <a:endParaRPr lang="en-DE" dirty="0"/>
          </a:p>
        </p:txBody>
      </p:sp>
      <p:sp>
        <p:nvSpPr>
          <p:cNvPr id="3" name="Text Placeholder 2">
            <a:extLst>
              <a:ext uri="{FF2B5EF4-FFF2-40B4-BE49-F238E27FC236}">
                <a16:creationId xmlns:a16="http://schemas.microsoft.com/office/drawing/2014/main" id="{950E8E5F-7150-30C7-A936-DFE8110D3071}"/>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63ECF288-F435-69C3-381A-873869F6DE7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43</a:t>
            </a:fld>
            <a:endParaRPr lang="de-DE" dirty="0"/>
          </a:p>
        </p:txBody>
      </p:sp>
      <p:pic>
        <p:nvPicPr>
          <p:cNvPr id="6" name="Picture 5" descr="A graph of a graph of a graph&#10;&#10;Description automatically generated with medium confidence">
            <a:extLst>
              <a:ext uri="{FF2B5EF4-FFF2-40B4-BE49-F238E27FC236}">
                <a16:creationId xmlns:a16="http://schemas.microsoft.com/office/drawing/2014/main" id="{92C922B4-92A3-9B72-4113-D09BD33365B9}"/>
              </a:ext>
            </a:extLst>
          </p:cNvPr>
          <p:cNvPicPr>
            <a:picLocks noChangeAspect="1"/>
          </p:cNvPicPr>
          <p:nvPr/>
        </p:nvPicPr>
        <p:blipFill>
          <a:blip r:embed="rId2"/>
          <a:stretch>
            <a:fillRect/>
          </a:stretch>
        </p:blipFill>
        <p:spPr>
          <a:xfrm>
            <a:off x="2665306" y="919596"/>
            <a:ext cx="6861387" cy="5195575"/>
          </a:xfrm>
          <a:prstGeom prst="rect">
            <a:avLst/>
          </a:prstGeom>
        </p:spPr>
      </p:pic>
    </p:spTree>
    <p:extLst>
      <p:ext uri="{BB962C8B-B14F-4D97-AF65-F5344CB8AC3E}">
        <p14:creationId xmlns:p14="http://schemas.microsoft.com/office/powerpoint/2010/main" val="3238814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7A3E-1BEE-8699-FB55-FE0D1DE6B88D}"/>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92FA9A4B-0139-916C-C6FA-7068CEA4E9D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4F8938F0-8C1C-BC10-824F-CA2A89419A2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44</a:t>
            </a:fld>
            <a:endParaRPr lang="de-DE" dirty="0"/>
          </a:p>
        </p:txBody>
      </p:sp>
      <p:pic>
        <p:nvPicPr>
          <p:cNvPr id="6" name="Picture 5" descr="A screen shot of a graph&#10;&#10;Description automatically generated">
            <a:extLst>
              <a:ext uri="{FF2B5EF4-FFF2-40B4-BE49-F238E27FC236}">
                <a16:creationId xmlns:a16="http://schemas.microsoft.com/office/drawing/2014/main" id="{E6C20746-2D55-DBAC-AC5E-D295891762CD}"/>
              </a:ext>
            </a:extLst>
          </p:cNvPr>
          <p:cNvPicPr>
            <a:picLocks noChangeAspect="1"/>
          </p:cNvPicPr>
          <p:nvPr/>
        </p:nvPicPr>
        <p:blipFill>
          <a:blip r:embed="rId2"/>
          <a:stretch>
            <a:fillRect/>
          </a:stretch>
        </p:blipFill>
        <p:spPr>
          <a:xfrm>
            <a:off x="2716371" y="6394"/>
            <a:ext cx="6759258" cy="6845212"/>
          </a:xfrm>
          <a:prstGeom prst="rect">
            <a:avLst/>
          </a:prstGeom>
        </p:spPr>
      </p:pic>
    </p:spTree>
    <p:extLst>
      <p:ext uri="{BB962C8B-B14F-4D97-AF65-F5344CB8AC3E}">
        <p14:creationId xmlns:p14="http://schemas.microsoft.com/office/powerpoint/2010/main" val="63048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EA20-F80D-E348-9E58-BD35A4D8ACB7}"/>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5345C021-2B93-BC75-60AA-22C73C44612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A69BD90E-E789-A38C-0058-1AEC9A4EBF4E}"/>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45</a:t>
            </a:fld>
            <a:endParaRPr lang="de-DE" dirty="0"/>
          </a:p>
        </p:txBody>
      </p:sp>
      <p:pic>
        <p:nvPicPr>
          <p:cNvPr id="6" name="Picture 5" descr="A screen shot of a graph&#10;&#10;Description automatically generated">
            <a:extLst>
              <a:ext uri="{FF2B5EF4-FFF2-40B4-BE49-F238E27FC236}">
                <a16:creationId xmlns:a16="http://schemas.microsoft.com/office/drawing/2014/main" id="{8E28D52F-FCC6-623C-E221-87CAE974FEBD}"/>
              </a:ext>
            </a:extLst>
          </p:cNvPr>
          <p:cNvPicPr>
            <a:picLocks noChangeAspect="1"/>
          </p:cNvPicPr>
          <p:nvPr/>
        </p:nvPicPr>
        <p:blipFill>
          <a:blip r:embed="rId2"/>
          <a:stretch>
            <a:fillRect/>
          </a:stretch>
        </p:blipFill>
        <p:spPr>
          <a:xfrm>
            <a:off x="2716371" y="6394"/>
            <a:ext cx="6759258" cy="6845212"/>
          </a:xfrm>
          <a:prstGeom prst="rect">
            <a:avLst/>
          </a:prstGeom>
        </p:spPr>
      </p:pic>
    </p:spTree>
    <p:extLst>
      <p:ext uri="{BB962C8B-B14F-4D97-AF65-F5344CB8AC3E}">
        <p14:creationId xmlns:p14="http://schemas.microsoft.com/office/powerpoint/2010/main" val="3917811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C3D9-117C-E632-889A-30D9614F53BC}"/>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6F91D86A-A40D-2454-2FE8-63C08C2A775C}"/>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356F9C7A-49A3-154F-FA02-667D4B88DC57}"/>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46</a:t>
            </a:fld>
            <a:endParaRPr lang="de-DE" dirty="0"/>
          </a:p>
        </p:txBody>
      </p:sp>
      <p:pic>
        <p:nvPicPr>
          <p:cNvPr id="6" name="Picture 5" descr="A screen shot of a graph&#10;&#10;Description automatically generated">
            <a:extLst>
              <a:ext uri="{FF2B5EF4-FFF2-40B4-BE49-F238E27FC236}">
                <a16:creationId xmlns:a16="http://schemas.microsoft.com/office/drawing/2014/main" id="{86759009-0B72-FD86-A8D1-8D8EA3F57048}"/>
              </a:ext>
            </a:extLst>
          </p:cNvPr>
          <p:cNvPicPr>
            <a:picLocks noChangeAspect="1"/>
          </p:cNvPicPr>
          <p:nvPr/>
        </p:nvPicPr>
        <p:blipFill>
          <a:blip r:embed="rId2"/>
          <a:stretch>
            <a:fillRect/>
          </a:stretch>
        </p:blipFill>
        <p:spPr>
          <a:xfrm>
            <a:off x="2716371" y="6394"/>
            <a:ext cx="6759258" cy="6845212"/>
          </a:xfrm>
          <a:prstGeom prst="rect">
            <a:avLst/>
          </a:prstGeom>
        </p:spPr>
      </p:pic>
    </p:spTree>
    <p:extLst>
      <p:ext uri="{BB962C8B-B14F-4D97-AF65-F5344CB8AC3E}">
        <p14:creationId xmlns:p14="http://schemas.microsoft.com/office/powerpoint/2010/main" val="2695713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7C03-5153-D3BE-434F-8FE9C1FF91E6}"/>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6B6E2FC0-C26D-9C2A-424A-CA84F452CA5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63FA098E-295E-6A38-FD86-5866AA5B638F}"/>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47</a:t>
            </a:fld>
            <a:endParaRPr lang="de-DE" dirty="0"/>
          </a:p>
        </p:txBody>
      </p:sp>
      <p:pic>
        <p:nvPicPr>
          <p:cNvPr id="6" name="Picture 5" descr="A screen shot of a screen&#10;&#10;Description automatically generated">
            <a:extLst>
              <a:ext uri="{FF2B5EF4-FFF2-40B4-BE49-F238E27FC236}">
                <a16:creationId xmlns:a16="http://schemas.microsoft.com/office/drawing/2014/main" id="{EE2F79FF-3E98-EF85-1A32-A736426CCD2C}"/>
              </a:ext>
            </a:extLst>
          </p:cNvPr>
          <p:cNvPicPr>
            <a:picLocks noChangeAspect="1"/>
          </p:cNvPicPr>
          <p:nvPr/>
        </p:nvPicPr>
        <p:blipFill>
          <a:blip r:embed="rId2"/>
          <a:stretch>
            <a:fillRect/>
          </a:stretch>
        </p:blipFill>
        <p:spPr>
          <a:xfrm>
            <a:off x="425455" y="836712"/>
            <a:ext cx="5438513" cy="5763189"/>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7756C899-A732-1C1C-43CB-3E038CB94B71}"/>
              </a:ext>
            </a:extLst>
          </p:cNvPr>
          <p:cNvPicPr>
            <a:picLocks noChangeAspect="1"/>
          </p:cNvPicPr>
          <p:nvPr/>
        </p:nvPicPr>
        <p:blipFill>
          <a:blip r:embed="rId3"/>
          <a:stretch>
            <a:fillRect/>
          </a:stretch>
        </p:blipFill>
        <p:spPr>
          <a:xfrm>
            <a:off x="6086996" y="836712"/>
            <a:ext cx="5438513" cy="5763189"/>
          </a:xfrm>
          <a:prstGeom prst="rect">
            <a:avLst/>
          </a:prstGeom>
        </p:spPr>
      </p:pic>
    </p:spTree>
    <p:extLst>
      <p:ext uri="{BB962C8B-B14F-4D97-AF65-F5344CB8AC3E}">
        <p14:creationId xmlns:p14="http://schemas.microsoft.com/office/powerpoint/2010/main" val="1374587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A42E-CCD8-82E8-41C7-C0527F6F752F}"/>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EBDC3C7D-C8FE-94A4-FD93-91DA147A22DE}"/>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A0FBFAF4-2062-3D67-2143-9D47B2F4D2A9}"/>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48</a:t>
            </a:fld>
            <a:endParaRPr lang="de-DE" dirty="0"/>
          </a:p>
        </p:txBody>
      </p:sp>
      <p:pic>
        <p:nvPicPr>
          <p:cNvPr id="6" name="Picture 5" descr="A screenshot of a computer screen&#10;&#10;Description automatically generated">
            <a:extLst>
              <a:ext uri="{FF2B5EF4-FFF2-40B4-BE49-F238E27FC236}">
                <a16:creationId xmlns:a16="http://schemas.microsoft.com/office/drawing/2014/main" id="{A39671DF-F334-A39B-F5AF-F22D4FC8B3C0}"/>
              </a:ext>
            </a:extLst>
          </p:cNvPr>
          <p:cNvPicPr>
            <a:picLocks noChangeAspect="1"/>
          </p:cNvPicPr>
          <p:nvPr/>
        </p:nvPicPr>
        <p:blipFill>
          <a:blip r:embed="rId2"/>
          <a:stretch>
            <a:fillRect/>
          </a:stretch>
        </p:blipFill>
        <p:spPr>
          <a:xfrm>
            <a:off x="28920" y="413838"/>
            <a:ext cx="6080772" cy="6443790"/>
          </a:xfrm>
          <a:prstGeom prst="rect">
            <a:avLst/>
          </a:prstGeom>
        </p:spPr>
      </p:pic>
      <p:pic>
        <p:nvPicPr>
          <p:cNvPr id="8" name="Picture 7" descr="A screenshot of a computer generated image&#10;&#10;Description automatically generated">
            <a:extLst>
              <a:ext uri="{FF2B5EF4-FFF2-40B4-BE49-F238E27FC236}">
                <a16:creationId xmlns:a16="http://schemas.microsoft.com/office/drawing/2014/main" id="{57089876-4764-CAEA-4302-AD8510CBFE07}"/>
              </a:ext>
            </a:extLst>
          </p:cNvPr>
          <p:cNvPicPr>
            <a:picLocks noChangeAspect="1"/>
          </p:cNvPicPr>
          <p:nvPr/>
        </p:nvPicPr>
        <p:blipFill>
          <a:blip r:embed="rId3"/>
          <a:stretch>
            <a:fillRect/>
          </a:stretch>
        </p:blipFill>
        <p:spPr>
          <a:xfrm>
            <a:off x="6109692" y="375343"/>
            <a:ext cx="6050684" cy="6411906"/>
          </a:xfrm>
          <a:prstGeom prst="rect">
            <a:avLst/>
          </a:prstGeom>
        </p:spPr>
      </p:pic>
      <p:sp>
        <p:nvSpPr>
          <p:cNvPr id="10" name="TextBox 9">
            <a:extLst>
              <a:ext uri="{FF2B5EF4-FFF2-40B4-BE49-F238E27FC236}">
                <a16:creationId xmlns:a16="http://schemas.microsoft.com/office/drawing/2014/main" id="{8B73ED21-1D24-F6FC-C65F-B6C68972C44B}"/>
              </a:ext>
            </a:extLst>
          </p:cNvPr>
          <p:cNvSpPr txBox="1"/>
          <p:nvPr/>
        </p:nvSpPr>
        <p:spPr>
          <a:xfrm>
            <a:off x="3048000" y="3298195"/>
            <a:ext cx="6096000" cy="261610"/>
          </a:xfrm>
          <a:prstGeom prst="rect">
            <a:avLst/>
          </a:prstGeom>
          <a:noFill/>
        </p:spPr>
        <p:txBody>
          <a:bodyPr wrap="square">
            <a:spAutoFit/>
          </a:bodyPr>
          <a:lstStyle/>
          <a:p>
            <a:r>
              <a:rPr lang="en-US" sz="1100" b="0" i="0" u="none" strike="noStrike" baseline="0" dirty="0">
                <a:latin typeface="CharterBT-Roman"/>
              </a:rPr>
              <a:t>rotation around the Z-axis for toolpath 1</a:t>
            </a:r>
            <a:endParaRPr lang="en-DE" dirty="0"/>
          </a:p>
        </p:txBody>
      </p:sp>
    </p:spTree>
    <p:extLst>
      <p:ext uri="{BB962C8B-B14F-4D97-AF65-F5344CB8AC3E}">
        <p14:creationId xmlns:p14="http://schemas.microsoft.com/office/powerpoint/2010/main" val="1376499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FD89-DBAB-8FEA-25E6-94F599820171}"/>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44E8B164-5FB9-8E4E-8C9F-21E605A41942}"/>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C44FDC0C-6B49-B57D-84F5-D8373188EA6A}"/>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49</a:t>
            </a:fld>
            <a:endParaRPr lang="de-DE" dirty="0"/>
          </a:p>
        </p:txBody>
      </p:sp>
      <p:pic>
        <p:nvPicPr>
          <p:cNvPr id="6" name="Picture 5" descr="A screen shot of a computer generated image&#10;&#10;Description automatically generated">
            <a:extLst>
              <a:ext uri="{FF2B5EF4-FFF2-40B4-BE49-F238E27FC236}">
                <a16:creationId xmlns:a16="http://schemas.microsoft.com/office/drawing/2014/main" id="{CA931C2D-652F-AAD3-CD95-6C01327AA518}"/>
              </a:ext>
            </a:extLst>
          </p:cNvPr>
          <p:cNvPicPr>
            <a:picLocks noChangeAspect="1"/>
          </p:cNvPicPr>
          <p:nvPr/>
        </p:nvPicPr>
        <p:blipFill>
          <a:blip r:embed="rId2"/>
          <a:stretch>
            <a:fillRect/>
          </a:stretch>
        </p:blipFill>
        <p:spPr>
          <a:xfrm>
            <a:off x="191344" y="121551"/>
            <a:ext cx="6080772" cy="6443790"/>
          </a:xfrm>
          <a:prstGeom prst="rect">
            <a:avLst/>
          </a:prstGeom>
        </p:spPr>
      </p:pic>
      <p:pic>
        <p:nvPicPr>
          <p:cNvPr id="8" name="Picture 7" descr="A screen shot of a computer generated image&#10;&#10;Description automatically generated">
            <a:extLst>
              <a:ext uri="{FF2B5EF4-FFF2-40B4-BE49-F238E27FC236}">
                <a16:creationId xmlns:a16="http://schemas.microsoft.com/office/drawing/2014/main" id="{7A967D8C-A6DE-DB87-2145-4A121D941D6A}"/>
              </a:ext>
            </a:extLst>
          </p:cNvPr>
          <p:cNvPicPr>
            <a:picLocks noChangeAspect="1"/>
          </p:cNvPicPr>
          <p:nvPr/>
        </p:nvPicPr>
        <p:blipFill>
          <a:blip r:embed="rId3"/>
          <a:stretch>
            <a:fillRect/>
          </a:stretch>
        </p:blipFill>
        <p:spPr>
          <a:xfrm>
            <a:off x="6127624" y="218570"/>
            <a:ext cx="6080772" cy="6443790"/>
          </a:xfrm>
          <a:prstGeom prst="rect">
            <a:avLst/>
          </a:prstGeom>
        </p:spPr>
      </p:pic>
    </p:spTree>
    <p:extLst>
      <p:ext uri="{BB962C8B-B14F-4D97-AF65-F5344CB8AC3E}">
        <p14:creationId xmlns:p14="http://schemas.microsoft.com/office/powerpoint/2010/main" val="2301033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E175775C-7FC6-5B6F-254E-726D23011100}"/>
              </a:ext>
            </a:extLst>
          </p:cNvPr>
          <p:cNvSpPr txBox="1">
            <a:spLocks/>
          </p:cNvSpPr>
          <p:nvPr>
            <p:custDataLst>
              <p:tags r:id="rId1"/>
            </p:custDataLst>
          </p:nvPr>
        </p:nvSpPr>
        <p:spPr>
          <a:xfrm flipV="1">
            <a:off x="6424080" y="5366774"/>
            <a:ext cx="5336124" cy="94253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11" name="Text Placeholder 7">
            <a:extLst>
              <a:ext uri="{FF2B5EF4-FFF2-40B4-BE49-F238E27FC236}">
                <a16:creationId xmlns:a16="http://schemas.microsoft.com/office/drawing/2014/main" id="{86C19DF4-241A-6267-1C06-61D0EA03F7FA}"/>
              </a:ext>
            </a:extLst>
          </p:cNvPr>
          <p:cNvSpPr txBox="1">
            <a:spLocks/>
          </p:cNvSpPr>
          <p:nvPr>
            <p:custDataLst>
              <p:tags r:id="rId2"/>
            </p:custDataLst>
          </p:nvPr>
        </p:nvSpPr>
        <p:spPr>
          <a:xfrm>
            <a:off x="431797" y="5366774"/>
            <a:ext cx="5336124" cy="94254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 name="Title 1">
            <a:extLst>
              <a:ext uri="{FF2B5EF4-FFF2-40B4-BE49-F238E27FC236}">
                <a16:creationId xmlns:a16="http://schemas.microsoft.com/office/drawing/2014/main" id="{314C2AAB-FC74-4572-C72D-3AB3F3A89BF2}"/>
              </a:ext>
            </a:extLst>
          </p:cNvPr>
          <p:cNvSpPr>
            <a:spLocks noGrp="1"/>
          </p:cNvSpPr>
          <p:nvPr>
            <p:ph type="title"/>
          </p:nvPr>
        </p:nvSpPr>
        <p:spPr>
          <a:xfrm>
            <a:off x="425455" y="343459"/>
            <a:ext cx="9023347" cy="369332"/>
          </a:xfrm>
        </p:spPr>
        <p:txBody>
          <a:bodyPr/>
          <a:lstStyle/>
          <a:p>
            <a:r>
              <a:rPr lang="en-US" dirty="0">
                <a:solidFill>
                  <a:schemeClr val="tx1"/>
                </a:solidFill>
              </a:rPr>
              <a:t>Example: Traversing a </a:t>
            </a:r>
            <a:r>
              <a:rPr lang="en-US" dirty="0"/>
              <a:t>Toolpath W</a:t>
            </a:r>
            <a:r>
              <a:rPr lang="en-US" dirty="0">
                <a:solidFill>
                  <a:schemeClr val="tx1"/>
                </a:solidFill>
              </a:rPr>
              <a:t>ith </a:t>
            </a:r>
            <a:r>
              <a:rPr lang="en-US" dirty="0"/>
              <a:t>D</a:t>
            </a:r>
            <a:r>
              <a:rPr lang="en-US" dirty="0">
                <a:solidFill>
                  <a:schemeClr val="tx1"/>
                </a:solidFill>
              </a:rPr>
              <a:t>ifferent C-Rotation</a:t>
            </a:r>
            <a:endParaRPr lang="en-DE" dirty="0"/>
          </a:p>
        </p:txBody>
      </p:sp>
      <p:sp>
        <p:nvSpPr>
          <p:cNvPr id="3" name="Text Placeholder 2">
            <a:extLst>
              <a:ext uri="{FF2B5EF4-FFF2-40B4-BE49-F238E27FC236}">
                <a16:creationId xmlns:a16="http://schemas.microsoft.com/office/drawing/2014/main" id="{695C9139-C394-1DD5-0DAC-536B951DE5DA}"/>
              </a:ext>
            </a:extLst>
          </p:cNvPr>
          <p:cNvSpPr>
            <a:spLocks noGrp="1"/>
          </p:cNvSpPr>
          <p:nvPr>
            <p:ph type="body" sz="quarter" idx="13"/>
          </p:nvPr>
        </p:nvSpPr>
        <p:spPr/>
        <p:txBody>
          <a:bodyPr/>
          <a:lstStyle/>
          <a:p>
            <a:r>
              <a:rPr lang="en-US" sz="1600" dirty="0">
                <a:solidFill>
                  <a:schemeClr val="tx1"/>
                </a:solidFill>
                <a:latin typeface="+mn-lt"/>
              </a:rPr>
              <a:t>Problem Formulation and Aim</a:t>
            </a:r>
            <a:endParaRPr lang="de-DE" sz="1600" dirty="0">
              <a:solidFill>
                <a:schemeClr val="tx1"/>
              </a:solidFill>
            </a:endParaRPr>
          </a:p>
        </p:txBody>
      </p:sp>
      <p:sp>
        <p:nvSpPr>
          <p:cNvPr id="4" name="Slide Number Placeholder 3">
            <a:extLst>
              <a:ext uri="{FF2B5EF4-FFF2-40B4-BE49-F238E27FC236}">
                <a16:creationId xmlns:a16="http://schemas.microsoft.com/office/drawing/2014/main" id="{EAE2AB1E-071D-191A-D1D2-105BDF659684}"/>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5</a:t>
            </a:fld>
            <a:endParaRPr lang="de-DE" dirty="0"/>
          </a:p>
        </p:txBody>
      </p:sp>
      <p:sp>
        <p:nvSpPr>
          <p:cNvPr id="5" name="Rectangle 4">
            <a:extLst>
              <a:ext uri="{FF2B5EF4-FFF2-40B4-BE49-F238E27FC236}">
                <a16:creationId xmlns:a16="http://schemas.microsoft.com/office/drawing/2014/main" id="{463BBFF0-4F7D-2798-AE36-E68F73954D08}"/>
              </a:ext>
            </a:extLst>
          </p:cNvPr>
          <p:cNvSpPr>
            <a:spLocks noChangeAspect="1"/>
          </p:cNvSpPr>
          <p:nvPr/>
        </p:nvSpPr>
        <p:spPr>
          <a:xfrm>
            <a:off x="6424080" y="2151926"/>
            <a:ext cx="5335200" cy="3001050"/>
          </a:xfrm>
          <a:prstGeom prst="rect">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DE" dirty="0"/>
          </a:p>
        </p:txBody>
      </p:sp>
      <p:sp>
        <p:nvSpPr>
          <p:cNvPr id="6" name="Rectangle 5">
            <a:extLst>
              <a:ext uri="{FF2B5EF4-FFF2-40B4-BE49-F238E27FC236}">
                <a16:creationId xmlns:a16="http://schemas.microsoft.com/office/drawing/2014/main" id="{DABCD35E-7C01-DDBC-087D-D761A63CFAE4}"/>
              </a:ext>
            </a:extLst>
          </p:cNvPr>
          <p:cNvSpPr>
            <a:spLocks noChangeAspect="1"/>
          </p:cNvSpPr>
          <p:nvPr/>
        </p:nvSpPr>
        <p:spPr>
          <a:xfrm>
            <a:off x="419100" y="2139994"/>
            <a:ext cx="5336124" cy="3001570"/>
          </a:xfrm>
          <a:prstGeom prst="rect">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DE" dirty="0"/>
          </a:p>
        </p:txBody>
      </p:sp>
      <p:sp>
        <p:nvSpPr>
          <p:cNvPr id="7" name="Text Placeholder 2">
            <a:extLst>
              <a:ext uri="{FF2B5EF4-FFF2-40B4-BE49-F238E27FC236}">
                <a16:creationId xmlns:a16="http://schemas.microsoft.com/office/drawing/2014/main" id="{22B30EEF-03A4-B604-0B50-DE8D6B0C17FF}"/>
              </a:ext>
            </a:extLst>
          </p:cNvPr>
          <p:cNvSpPr txBox="1">
            <a:spLocks/>
          </p:cNvSpPr>
          <p:nvPr/>
        </p:nvSpPr>
        <p:spPr>
          <a:xfrm>
            <a:off x="425455" y="1808163"/>
            <a:ext cx="5606069" cy="385740"/>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114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Rotation C = 0°</a:t>
            </a:r>
          </a:p>
        </p:txBody>
      </p:sp>
      <p:sp>
        <p:nvSpPr>
          <p:cNvPr id="8" name="Text Placeholder 2">
            <a:extLst>
              <a:ext uri="{FF2B5EF4-FFF2-40B4-BE49-F238E27FC236}">
                <a16:creationId xmlns:a16="http://schemas.microsoft.com/office/drawing/2014/main" id="{8196D8B4-3356-23C3-9642-37BC4757CBBE}"/>
              </a:ext>
            </a:extLst>
          </p:cNvPr>
          <p:cNvSpPr txBox="1">
            <a:spLocks/>
          </p:cNvSpPr>
          <p:nvPr/>
        </p:nvSpPr>
        <p:spPr>
          <a:xfrm>
            <a:off x="6437700" y="1808163"/>
            <a:ext cx="5322504" cy="331831"/>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114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Rotation C = -30°</a:t>
            </a:r>
          </a:p>
        </p:txBody>
      </p:sp>
      <p:sp>
        <p:nvSpPr>
          <p:cNvPr id="9" name="Text Placeholder 2">
            <a:extLst>
              <a:ext uri="{FF2B5EF4-FFF2-40B4-BE49-F238E27FC236}">
                <a16:creationId xmlns:a16="http://schemas.microsoft.com/office/drawing/2014/main" id="{C3958220-3592-7D5C-8FCD-0E2CC454F92D}"/>
              </a:ext>
            </a:extLst>
          </p:cNvPr>
          <p:cNvSpPr txBox="1">
            <a:spLocks/>
          </p:cNvSpPr>
          <p:nvPr/>
        </p:nvSpPr>
        <p:spPr>
          <a:xfrm>
            <a:off x="6739357" y="5498622"/>
            <a:ext cx="4705570" cy="652400"/>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114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dirty="0">
                <a:solidFill>
                  <a:schemeClr val="tx1"/>
                </a:solidFill>
              </a:rPr>
              <a:t>Direction changes in the joints; Accelerations;</a:t>
            </a:r>
            <a:br>
              <a:rPr lang="en-US" sz="1400" dirty="0">
                <a:solidFill>
                  <a:schemeClr val="tx1"/>
                </a:solidFill>
              </a:rPr>
            </a:br>
            <a:r>
              <a:rPr lang="en-US" sz="1400" dirty="0"/>
              <a:t>E</a:t>
            </a:r>
            <a:r>
              <a:rPr lang="en-US" sz="1400" dirty="0">
                <a:solidFill>
                  <a:schemeClr val="tx1"/>
                </a:solidFill>
              </a:rPr>
              <a:t>nergy consumption; </a:t>
            </a:r>
            <a:r>
              <a:rPr lang="en-US" sz="1400" dirty="0"/>
              <a:t>C</a:t>
            </a:r>
            <a:r>
              <a:rPr lang="en-US" sz="1400" dirty="0">
                <a:solidFill>
                  <a:schemeClr val="tx1"/>
                </a:solidFill>
              </a:rPr>
              <a:t>able positioning; Stiffness; etc.</a:t>
            </a:r>
            <a:endParaRPr lang="en-US" sz="1400" dirty="0"/>
          </a:p>
        </p:txBody>
      </p:sp>
      <p:sp>
        <p:nvSpPr>
          <p:cNvPr id="12" name="TextBox 11">
            <a:extLst>
              <a:ext uri="{FF2B5EF4-FFF2-40B4-BE49-F238E27FC236}">
                <a16:creationId xmlns:a16="http://schemas.microsoft.com/office/drawing/2014/main" id="{513ABD68-8A6D-56B2-E116-83238E0E5CEF}"/>
              </a:ext>
            </a:extLst>
          </p:cNvPr>
          <p:cNvSpPr txBox="1"/>
          <p:nvPr/>
        </p:nvSpPr>
        <p:spPr>
          <a:xfrm>
            <a:off x="532120" y="5373216"/>
            <a:ext cx="5131832" cy="846386"/>
          </a:xfrm>
          <a:prstGeom prst="rect">
            <a:avLst/>
          </a:prstGeom>
          <a:noFill/>
        </p:spPr>
        <p:txBody>
          <a:bodyPr wrap="square">
            <a:spAutoFit/>
          </a:bodyPr>
          <a:lstStyle/>
          <a:p>
            <a:pPr marL="285750" indent="-285750">
              <a:lnSpc>
                <a:spcPct val="150000"/>
              </a:lnSpc>
              <a:buFont typeface="Wingdings" panose="05000000000000000000" pitchFamily="2" charset="2"/>
              <a:buChar char="è"/>
            </a:pPr>
            <a:r>
              <a:rPr lang="en-US" sz="1400" dirty="0">
                <a:sym typeface="Wingdings" panose="05000000000000000000" pitchFamily="2" charset="2"/>
              </a:rPr>
              <a:t>Rotation C can be chosen freely</a:t>
            </a:r>
          </a:p>
          <a:p>
            <a:pPr marL="285750" indent="-285750">
              <a:buFont typeface="Wingdings" panose="05000000000000000000" pitchFamily="2" charset="2"/>
              <a:buChar char="è"/>
            </a:pPr>
            <a:r>
              <a:rPr lang="en-US" sz="1400" dirty="0">
                <a:sym typeface="Wingdings" panose="05000000000000000000" pitchFamily="2" charset="2"/>
              </a:rPr>
              <a:t>T</a:t>
            </a:r>
            <a:r>
              <a:rPr lang="en-US" sz="1400" dirty="0">
                <a:solidFill>
                  <a:schemeClr val="tx1"/>
                </a:solidFill>
              </a:rPr>
              <a:t>he rotation C significantly influences the behavior</a:t>
            </a:r>
            <a:r>
              <a:rPr lang="en-US" sz="1400" dirty="0"/>
              <a:t> </a:t>
            </a:r>
            <a:r>
              <a:rPr lang="en-US" sz="1400" dirty="0">
                <a:solidFill>
                  <a:schemeClr val="tx1"/>
                </a:solidFill>
              </a:rPr>
              <a:t>of the robot</a:t>
            </a:r>
            <a:r>
              <a:rPr lang="en-US" sz="1400" dirty="0"/>
              <a:t> </a:t>
            </a:r>
            <a:endParaRPr lang="en-DE" sz="1400" dirty="0"/>
          </a:p>
        </p:txBody>
      </p:sp>
      <p:sp>
        <p:nvSpPr>
          <p:cNvPr id="16" name="Rechteck 13">
            <a:extLst>
              <a:ext uri="{FF2B5EF4-FFF2-40B4-BE49-F238E27FC236}">
                <a16:creationId xmlns:a16="http://schemas.microsoft.com/office/drawing/2014/main" id="{53A4F203-AFE8-67A7-29FC-E687DACC311E}"/>
              </a:ext>
            </a:extLst>
          </p:cNvPr>
          <p:cNvSpPr/>
          <p:nvPr/>
        </p:nvSpPr>
        <p:spPr>
          <a:xfrm>
            <a:off x="6672065" y="5229377"/>
            <a:ext cx="2592288" cy="282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rPr>
              <a:t>Influenced </a:t>
            </a:r>
            <a:r>
              <a:rPr lang="en-US" sz="1400" b="1" u="sng" dirty="0">
                <a:solidFill>
                  <a:schemeClr val="tx1"/>
                </a:solidFill>
              </a:rPr>
              <a:t>process variables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DBEFDE3-8F7C-EA34-6ADD-6E63D298BD77}"/>
              </a:ext>
            </a:extLst>
          </p:cNvPr>
          <p:cNvSpPr txBox="1"/>
          <p:nvPr/>
        </p:nvSpPr>
        <p:spPr>
          <a:xfrm>
            <a:off x="1428289" y="3448091"/>
            <a:ext cx="3600400" cy="470642"/>
          </a:xfrm>
          <a:prstGeom prst="rect">
            <a:avLst/>
          </a:prstGeom>
          <a:noFill/>
        </p:spPr>
        <p:txBody>
          <a:bodyPr wrap="square" lIns="0" tIns="0" rIns="0" bIns="0" rtlCol="0">
            <a:spAutoFit/>
          </a:bodyPr>
          <a:lstStyle/>
          <a:p>
            <a:pPr>
              <a:lnSpc>
                <a:spcPct val="114000"/>
              </a:lnSpc>
            </a:pPr>
            <a:r>
              <a:rPr lang="en-US" sz="1400" dirty="0">
                <a:latin typeface="+mn-lt"/>
              </a:rPr>
              <a:t>Add video of robot here</a:t>
            </a:r>
          </a:p>
          <a:p>
            <a:pPr>
              <a:lnSpc>
                <a:spcPct val="114000"/>
              </a:lnSpc>
            </a:pPr>
            <a:r>
              <a:rPr lang="en-US" sz="1400" dirty="0">
                <a:latin typeface="+mn-lt"/>
              </a:rPr>
              <a:t>Add video of NX here (if robot not available)</a:t>
            </a:r>
            <a:endParaRPr lang="en-DE" sz="1400" dirty="0" err="1">
              <a:latin typeface="+mn-lt"/>
            </a:endParaRPr>
          </a:p>
        </p:txBody>
      </p:sp>
      <p:sp>
        <p:nvSpPr>
          <p:cNvPr id="13" name="TextBox 12">
            <a:extLst>
              <a:ext uri="{FF2B5EF4-FFF2-40B4-BE49-F238E27FC236}">
                <a16:creationId xmlns:a16="http://schemas.microsoft.com/office/drawing/2014/main" id="{1F8A0376-48BC-CF1A-19EA-1CE2725566BE}"/>
              </a:ext>
            </a:extLst>
          </p:cNvPr>
          <p:cNvSpPr txBox="1"/>
          <p:nvPr/>
        </p:nvSpPr>
        <p:spPr>
          <a:xfrm>
            <a:off x="7648602" y="3405458"/>
            <a:ext cx="3600400" cy="470642"/>
          </a:xfrm>
          <a:prstGeom prst="rect">
            <a:avLst/>
          </a:prstGeom>
          <a:noFill/>
        </p:spPr>
        <p:txBody>
          <a:bodyPr wrap="square" lIns="0" tIns="0" rIns="0" bIns="0" rtlCol="0">
            <a:spAutoFit/>
          </a:bodyPr>
          <a:lstStyle/>
          <a:p>
            <a:pPr>
              <a:lnSpc>
                <a:spcPct val="114000"/>
              </a:lnSpc>
            </a:pPr>
            <a:r>
              <a:rPr lang="en-US" sz="1400" dirty="0">
                <a:latin typeface="+mn-lt"/>
              </a:rPr>
              <a:t>Add video of robot here</a:t>
            </a:r>
          </a:p>
          <a:p>
            <a:pPr>
              <a:lnSpc>
                <a:spcPct val="114000"/>
              </a:lnSpc>
            </a:pPr>
            <a:r>
              <a:rPr lang="en-US" sz="1400" dirty="0">
                <a:latin typeface="+mn-lt"/>
              </a:rPr>
              <a:t>Add video of NX here (if robot not available)</a:t>
            </a:r>
            <a:endParaRPr lang="en-DE" sz="1400" dirty="0" err="1">
              <a:latin typeface="+mn-lt"/>
            </a:endParaRPr>
          </a:p>
        </p:txBody>
      </p:sp>
      <p:sp>
        <p:nvSpPr>
          <p:cNvPr id="15" name="TextBox 14">
            <a:extLst>
              <a:ext uri="{FF2B5EF4-FFF2-40B4-BE49-F238E27FC236}">
                <a16:creationId xmlns:a16="http://schemas.microsoft.com/office/drawing/2014/main" id="{E77AF834-9F4D-656F-3D8C-22E2BE3F197F}"/>
              </a:ext>
            </a:extLst>
          </p:cNvPr>
          <p:cNvSpPr txBox="1"/>
          <p:nvPr/>
        </p:nvSpPr>
        <p:spPr>
          <a:xfrm>
            <a:off x="4043772" y="2161863"/>
            <a:ext cx="3240360" cy="257250"/>
          </a:xfrm>
          <a:prstGeom prst="rect">
            <a:avLst/>
          </a:prstGeom>
          <a:noFill/>
        </p:spPr>
        <p:txBody>
          <a:bodyPr wrap="square" lIns="0" tIns="0" rIns="0" bIns="0" rtlCol="0">
            <a:spAutoFit/>
          </a:bodyPr>
          <a:lstStyle/>
          <a:p>
            <a:pPr>
              <a:lnSpc>
                <a:spcPct val="114000"/>
              </a:lnSpc>
            </a:pPr>
            <a:r>
              <a:rPr lang="en-US" sz="1600" b="1" dirty="0">
                <a:solidFill>
                  <a:srgbClr val="FF0000"/>
                </a:solidFill>
                <a:latin typeface="+mn-lt"/>
              </a:rPr>
              <a:t>THIS IS A VIDEO</a:t>
            </a:r>
            <a:endParaRPr lang="en-DE" sz="1600" b="1" dirty="0" err="1">
              <a:solidFill>
                <a:srgbClr val="FF0000"/>
              </a:solidFill>
              <a:latin typeface="+mn-lt"/>
            </a:endParaRPr>
          </a:p>
        </p:txBody>
      </p:sp>
      <p:sp>
        <p:nvSpPr>
          <p:cNvPr id="17" name="TextBox 16">
            <a:extLst>
              <a:ext uri="{FF2B5EF4-FFF2-40B4-BE49-F238E27FC236}">
                <a16:creationId xmlns:a16="http://schemas.microsoft.com/office/drawing/2014/main" id="{3A62EC03-B2FC-DE6F-0F08-968C8709768F}"/>
              </a:ext>
            </a:extLst>
          </p:cNvPr>
          <p:cNvSpPr txBox="1"/>
          <p:nvPr/>
        </p:nvSpPr>
        <p:spPr>
          <a:xfrm>
            <a:off x="6424080" y="2150002"/>
            <a:ext cx="3240360" cy="257250"/>
          </a:xfrm>
          <a:prstGeom prst="rect">
            <a:avLst/>
          </a:prstGeom>
          <a:noFill/>
        </p:spPr>
        <p:txBody>
          <a:bodyPr wrap="square" lIns="0" tIns="0" rIns="0" bIns="0" rtlCol="0">
            <a:spAutoFit/>
          </a:bodyPr>
          <a:lstStyle/>
          <a:p>
            <a:pPr>
              <a:lnSpc>
                <a:spcPct val="114000"/>
              </a:lnSpc>
            </a:pPr>
            <a:r>
              <a:rPr lang="en-US" sz="1600" b="1" dirty="0">
                <a:solidFill>
                  <a:srgbClr val="FF0000"/>
                </a:solidFill>
                <a:latin typeface="+mn-lt"/>
              </a:rPr>
              <a:t>THIS IS A VIDEO</a:t>
            </a:r>
            <a:endParaRPr lang="en-DE" sz="1600" b="1" dirty="0" err="1">
              <a:solidFill>
                <a:srgbClr val="FF0000"/>
              </a:solidFill>
              <a:latin typeface="+mn-lt"/>
            </a:endParaRPr>
          </a:p>
        </p:txBody>
      </p:sp>
    </p:spTree>
    <p:extLst>
      <p:ext uri="{BB962C8B-B14F-4D97-AF65-F5344CB8AC3E}">
        <p14:creationId xmlns:p14="http://schemas.microsoft.com/office/powerpoint/2010/main" val="2945313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5558-093E-7E37-B488-95E501CC66DD}"/>
              </a:ext>
            </a:extLst>
          </p:cNvPr>
          <p:cNvSpPr>
            <a:spLocks noGrp="1"/>
          </p:cNvSpPr>
          <p:nvPr>
            <p:ph type="title"/>
          </p:nvPr>
        </p:nvSpPr>
        <p:spPr/>
        <p:txBody>
          <a:bodyPr/>
          <a:lstStyle/>
          <a:p>
            <a:r>
              <a:rPr lang="en-US" dirty="0"/>
              <a:t>Swarm Optimization </a:t>
            </a:r>
            <a:endParaRPr lang="en-DE" dirty="0"/>
          </a:p>
        </p:txBody>
      </p:sp>
      <p:sp>
        <p:nvSpPr>
          <p:cNvPr id="3" name="Text Placeholder 2">
            <a:extLst>
              <a:ext uri="{FF2B5EF4-FFF2-40B4-BE49-F238E27FC236}">
                <a16:creationId xmlns:a16="http://schemas.microsoft.com/office/drawing/2014/main" id="{D99072E4-FB04-EF22-1766-F443AF38871F}"/>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B195427A-4ECE-A9F2-285E-E3724B66CF51}"/>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50</a:t>
            </a:fld>
            <a:endParaRPr lang="de-DE" dirty="0"/>
          </a:p>
        </p:txBody>
      </p:sp>
      <p:pic>
        <p:nvPicPr>
          <p:cNvPr id="6" name="Picture 5" descr="A diagram of a flowchart&#10;&#10;Description automatically generated">
            <a:extLst>
              <a:ext uri="{FF2B5EF4-FFF2-40B4-BE49-F238E27FC236}">
                <a16:creationId xmlns:a16="http://schemas.microsoft.com/office/drawing/2014/main" id="{523ED34B-209C-B487-C527-555C485B9282}"/>
              </a:ext>
            </a:extLst>
          </p:cNvPr>
          <p:cNvPicPr>
            <a:picLocks noChangeAspect="1"/>
          </p:cNvPicPr>
          <p:nvPr/>
        </p:nvPicPr>
        <p:blipFill>
          <a:blip r:embed="rId2"/>
          <a:stretch>
            <a:fillRect/>
          </a:stretch>
        </p:blipFill>
        <p:spPr>
          <a:xfrm>
            <a:off x="425455" y="2204864"/>
            <a:ext cx="11106690" cy="3859654"/>
          </a:xfrm>
          <a:prstGeom prst="rect">
            <a:avLst/>
          </a:prstGeom>
        </p:spPr>
      </p:pic>
    </p:spTree>
    <p:extLst>
      <p:ext uri="{BB962C8B-B14F-4D97-AF65-F5344CB8AC3E}">
        <p14:creationId xmlns:p14="http://schemas.microsoft.com/office/powerpoint/2010/main" val="58952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E94C4-72D2-E48B-14D5-91B8F7414AAA}"/>
              </a:ext>
            </a:extLst>
          </p:cNvPr>
          <p:cNvSpPr>
            <a:spLocks noGrp="1"/>
          </p:cNvSpPr>
          <p:nvPr>
            <p:ph type="title"/>
          </p:nvPr>
        </p:nvSpPr>
        <p:spPr>
          <a:xfrm>
            <a:off x="425455" y="343459"/>
            <a:ext cx="9023347" cy="369332"/>
          </a:xfrm>
        </p:spPr>
        <p:txBody>
          <a:bodyPr/>
          <a:lstStyle/>
          <a:p>
            <a:r>
              <a:rPr lang="en-US" dirty="0">
                <a:latin typeface="+mn-lt"/>
              </a:rPr>
              <a:t>Shortcomings in Current Methodologies</a:t>
            </a:r>
            <a:endParaRPr lang="en-DE" dirty="0"/>
          </a:p>
        </p:txBody>
      </p:sp>
      <p:sp>
        <p:nvSpPr>
          <p:cNvPr id="3" name="Text Placeholder 2">
            <a:extLst>
              <a:ext uri="{FF2B5EF4-FFF2-40B4-BE49-F238E27FC236}">
                <a16:creationId xmlns:a16="http://schemas.microsoft.com/office/drawing/2014/main" id="{042CE91B-85A1-5CF8-B7C3-002F2612017C}"/>
              </a:ext>
            </a:extLst>
          </p:cNvPr>
          <p:cNvSpPr>
            <a:spLocks noGrp="1"/>
          </p:cNvSpPr>
          <p:nvPr>
            <p:ph type="body" sz="quarter" idx="13"/>
          </p:nvPr>
        </p:nvSpPr>
        <p:spPr/>
        <p:txBody>
          <a:bodyPr/>
          <a:lstStyle/>
          <a:p>
            <a:r>
              <a:rPr lang="en-US" sz="1600" dirty="0">
                <a:solidFill>
                  <a:schemeClr val="tx1"/>
                </a:solidFill>
                <a:latin typeface="+mn-lt"/>
              </a:rPr>
              <a:t>Problem Formulation and Aim</a:t>
            </a:r>
            <a:endParaRPr lang="de-DE" sz="1600" dirty="0">
              <a:solidFill>
                <a:schemeClr val="tx1"/>
              </a:solidFill>
            </a:endParaRPr>
          </a:p>
        </p:txBody>
      </p:sp>
      <p:sp>
        <p:nvSpPr>
          <p:cNvPr id="4" name="Slide Number Placeholder 3">
            <a:extLst>
              <a:ext uri="{FF2B5EF4-FFF2-40B4-BE49-F238E27FC236}">
                <a16:creationId xmlns:a16="http://schemas.microsoft.com/office/drawing/2014/main" id="{19FEAAE1-31F1-AA48-8BA0-01F95F02DAE6}"/>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6</a:t>
            </a:fld>
            <a:endParaRPr lang="de-DE" dirty="0"/>
          </a:p>
        </p:txBody>
      </p:sp>
      <p:sp>
        <p:nvSpPr>
          <p:cNvPr id="12" name="Text Placeholder 7">
            <a:extLst>
              <a:ext uri="{FF2B5EF4-FFF2-40B4-BE49-F238E27FC236}">
                <a16:creationId xmlns:a16="http://schemas.microsoft.com/office/drawing/2014/main" id="{7D6BD364-62F4-3B0B-60CC-AFFAC1229C78}"/>
              </a:ext>
            </a:extLst>
          </p:cNvPr>
          <p:cNvSpPr txBox="1">
            <a:spLocks/>
          </p:cNvSpPr>
          <p:nvPr>
            <p:custDataLst>
              <p:tags r:id="rId1"/>
            </p:custDataLst>
          </p:nvPr>
        </p:nvSpPr>
        <p:spPr>
          <a:xfrm>
            <a:off x="425455" y="2193813"/>
            <a:ext cx="5336124" cy="1057685"/>
          </a:xfrm>
          <a:prstGeom prst="rect">
            <a:avLst/>
          </a:prstGeom>
          <a:noFill/>
          <a:ln w="254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No currently published method allows the user to select specific process variables to evaluate a process</a:t>
            </a:r>
            <a:endParaRPr lang="de-DE" sz="700" dirty="0">
              <a:solidFill>
                <a:sysClr val="windowText" lastClr="000000"/>
              </a:solidFill>
            </a:endParaRPr>
          </a:p>
        </p:txBody>
      </p:sp>
      <p:sp>
        <p:nvSpPr>
          <p:cNvPr id="13" name="Text Placeholder 7">
            <a:extLst>
              <a:ext uri="{FF2B5EF4-FFF2-40B4-BE49-F238E27FC236}">
                <a16:creationId xmlns:a16="http://schemas.microsoft.com/office/drawing/2014/main" id="{9BCDD81A-32D9-CA88-F479-4491E2B6D90D}"/>
              </a:ext>
            </a:extLst>
          </p:cNvPr>
          <p:cNvSpPr txBox="1">
            <a:spLocks/>
          </p:cNvSpPr>
          <p:nvPr>
            <p:custDataLst>
              <p:tags r:id="rId2"/>
            </p:custDataLst>
          </p:nvPr>
        </p:nvSpPr>
        <p:spPr>
          <a:xfrm>
            <a:off x="6422510" y="2193813"/>
            <a:ext cx="5336124" cy="1052979"/>
          </a:xfrm>
          <a:prstGeom prst="rect">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Provide a method that can work with specifically selected process variables and rate a manufacturing process</a:t>
            </a:r>
            <a:endParaRPr lang="de-DE" sz="700" dirty="0">
              <a:solidFill>
                <a:sysClr val="windowText" lastClr="000000"/>
              </a:solidFill>
            </a:endParaRPr>
          </a:p>
        </p:txBody>
      </p:sp>
      <p:sp>
        <p:nvSpPr>
          <p:cNvPr id="14" name="Text Placeholder 7">
            <a:extLst>
              <a:ext uri="{FF2B5EF4-FFF2-40B4-BE49-F238E27FC236}">
                <a16:creationId xmlns:a16="http://schemas.microsoft.com/office/drawing/2014/main" id="{7F620FA7-ADF7-DC80-E038-324D935409E4}"/>
              </a:ext>
            </a:extLst>
          </p:cNvPr>
          <p:cNvSpPr txBox="1">
            <a:spLocks/>
          </p:cNvSpPr>
          <p:nvPr>
            <p:custDataLst>
              <p:tags r:id="rId3"/>
            </p:custDataLst>
          </p:nvPr>
        </p:nvSpPr>
        <p:spPr>
          <a:xfrm>
            <a:off x="419100" y="3515183"/>
            <a:ext cx="5336124" cy="1057685"/>
          </a:xfrm>
          <a:prstGeom prst="rect">
            <a:avLst/>
          </a:prstGeom>
          <a:noFill/>
          <a:ln w="254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As of now, it is not possible to weigh individual process parameters and thus describe the manufacturing process as a singular scalar value</a:t>
            </a:r>
            <a:endParaRPr lang="de-DE" sz="700" dirty="0">
              <a:solidFill>
                <a:sysClr val="windowText" lastClr="000000"/>
              </a:solidFill>
            </a:endParaRPr>
          </a:p>
        </p:txBody>
      </p:sp>
      <p:sp>
        <p:nvSpPr>
          <p:cNvPr id="17" name="Text Placeholder 7">
            <a:extLst>
              <a:ext uri="{FF2B5EF4-FFF2-40B4-BE49-F238E27FC236}">
                <a16:creationId xmlns:a16="http://schemas.microsoft.com/office/drawing/2014/main" id="{643C2EC1-FA99-F9BA-C57A-A870C6D5669D}"/>
              </a:ext>
            </a:extLst>
          </p:cNvPr>
          <p:cNvSpPr txBox="1">
            <a:spLocks/>
          </p:cNvSpPr>
          <p:nvPr>
            <p:custDataLst>
              <p:tags r:id="rId4"/>
            </p:custDataLst>
          </p:nvPr>
        </p:nvSpPr>
        <p:spPr>
          <a:xfrm>
            <a:off x="6436778" y="3515183"/>
            <a:ext cx="5336124" cy="1052979"/>
          </a:xfrm>
          <a:prstGeom prst="rect">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Extend the developed method with the option to add user-defined importance factor (weights) for the process variables</a:t>
            </a:r>
            <a:endParaRPr lang="de-DE" sz="700" dirty="0">
              <a:solidFill>
                <a:sysClr val="windowText" lastClr="000000"/>
              </a:solidFill>
            </a:endParaRPr>
          </a:p>
        </p:txBody>
      </p:sp>
      <p:sp>
        <p:nvSpPr>
          <p:cNvPr id="18" name="Text Placeholder 7">
            <a:extLst>
              <a:ext uri="{FF2B5EF4-FFF2-40B4-BE49-F238E27FC236}">
                <a16:creationId xmlns:a16="http://schemas.microsoft.com/office/drawing/2014/main" id="{E87C7579-2593-EAAF-AAA3-B7364AC5E182}"/>
              </a:ext>
            </a:extLst>
          </p:cNvPr>
          <p:cNvSpPr txBox="1">
            <a:spLocks/>
          </p:cNvSpPr>
          <p:nvPr>
            <p:custDataLst>
              <p:tags r:id="rId5"/>
            </p:custDataLst>
          </p:nvPr>
        </p:nvSpPr>
        <p:spPr>
          <a:xfrm>
            <a:off x="425455" y="4891594"/>
            <a:ext cx="5336124" cy="1057685"/>
          </a:xfrm>
          <a:prstGeom prst="rect">
            <a:avLst/>
          </a:prstGeom>
          <a:noFill/>
          <a:ln w="254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No available method provides a solution to optimize boundary conditions based on a user defined goal</a:t>
            </a:r>
            <a:endParaRPr lang="de-DE" sz="700" dirty="0">
              <a:solidFill>
                <a:sysClr val="windowText" lastClr="000000"/>
              </a:solidFill>
            </a:endParaRPr>
          </a:p>
        </p:txBody>
      </p:sp>
      <p:sp>
        <p:nvSpPr>
          <p:cNvPr id="19" name="Text Placeholder 7">
            <a:extLst>
              <a:ext uri="{FF2B5EF4-FFF2-40B4-BE49-F238E27FC236}">
                <a16:creationId xmlns:a16="http://schemas.microsoft.com/office/drawing/2014/main" id="{04E939E9-5BF9-8860-32E9-D5AB97B49A30}"/>
              </a:ext>
            </a:extLst>
          </p:cNvPr>
          <p:cNvSpPr txBox="1">
            <a:spLocks/>
          </p:cNvSpPr>
          <p:nvPr>
            <p:custDataLst>
              <p:tags r:id="rId6"/>
            </p:custDataLst>
          </p:nvPr>
        </p:nvSpPr>
        <p:spPr>
          <a:xfrm>
            <a:off x="6436778" y="4896299"/>
            <a:ext cx="5336124" cy="1052979"/>
          </a:xfrm>
          <a:prstGeom prst="rect">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Provide system that can optimize the boundary conditions while considering the user defined goal</a:t>
            </a:r>
            <a:endParaRPr lang="de-DE" sz="700" dirty="0">
              <a:solidFill>
                <a:sysClr val="windowText" lastClr="000000"/>
              </a:solidFill>
            </a:endParaRPr>
          </a:p>
        </p:txBody>
      </p:sp>
      <p:sp>
        <p:nvSpPr>
          <p:cNvPr id="31" name="Rechteck 13">
            <a:extLst>
              <a:ext uri="{FF2B5EF4-FFF2-40B4-BE49-F238E27FC236}">
                <a16:creationId xmlns:a16="http://schemas.microsoft.com/office/drawing/2014/main" id="{1B6F0197-112F-C774-F195-1470CEBAEC8E}"/>
              </a:ext>
            </a:extLst>
          </p:cNvPr>
          <p:cNvSpPr/>
          <p:nvPr/>
        </p:nvSpPr>
        <p:spPr>
          <a:xfrm>
            <a:off x="767409" y="2041233"/>
            <a:ext cx="1008111"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Problem 1</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2" name="Rechteck 13">
            <a:extLst>
              <a:ext uri="{FF2B5EF4-FFF2-40B4-BE49-F238E27FC236}">
                <a16:creationId xmlns:a16="http://schemas.microsoft.com/office/drawing/2014/main" id="{91D2A56C-B6B1-2897-6182-DC5E90445CE2}"/>
              </a:ext>
            </a:extLst>
          </p:cNvPr>
          <p:cNvSpPr/>
          <p:nvPr/>
        </p:nvSpPr>
        <p:spPr>
          <a:xfrm>
            <a:off x="767409" y="3367630"/>
            <a:ext cx="1008111"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Problem 2</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3" name="Rechteck 13">
            <a:extLst>
              <a:ext uri="{FF2B5EF4-FFF2-40B4-BE49-F238E27FC236}">
                <a16:creationId xmlns:a16="http://schemas.microsoft.com/office/drawing/2014/main" id="{58239467-C044-8309-7F8D-61AFF9B83F7D}"/>
              </a:ext>
            </a:extLst>
          </p:cNvPr>
          <p:cNvSpPr/>
          <p:nvPr/>
        </p:nvSpPr>
        <p:spPr>
          <a:xfrm>
            <a:off x="767408" y="4735946"/>
            <a:ext cx="1008111"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Problem 3</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4" name="Rechteck 13">
            <a:extLst>
              <a:ext uri="{FF2B5EF4-FFF2-40B4-BE49-F238E27FC236}">
                <a16:creationId xmlns:a16="http://schemas.microsoft.com/office/drawing/2014/main" id="{FE72B8D0-5140-5F83-C522-EBB6F5750D05}"/>
              </a:ext>
            </a:extLst>
          </p:cNvPr>
          <p:cNvSpPr/>
          <p:nvPr/>
        </p:nvSpPr>
        <p:spPr>
          <a:xfrm>
            <a:off x="6746497" y="2041233"/>
            <a:ext cx="645647"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Aim 1</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5" name="Rechteck 13">
            <a:extLst>
              <a:ext uri="{FF2B5EF4-FFF2-40B4-BE49-F238E27FC236}">
                <a16:creationId xmlns:a16="http://schemas.microsoft.com/office/drawing/2014/main" id="{74C01E9D-8DD2-0688-265F-BDEA7BC19EA2}"/>
              </a:ext>
            </a:extLst>
          </p:cNvPr>
          <p:cNvSpPr/>
          <p:nvPr/>
        </p:nvSpPr>
        <p:spPr>
          <a:xfrm>
            <a:off x="6746496" y="3370661"/>
            <a:ext cx="645647"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Aim 2</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6" name="Rechteck 13">
            <a:extLst>
              <a:ext uri="{FF2B5EF4-FFF2-40B4-BE49-F238E27FC236}">
                <a16:creationId xmlns:a16="http://schemas.microsoft.com/office/drawing/2014/main" id="{99B5839C-D458-F2B4-EE47-7842C5CB30D3}"/>
              </a:ext>
            </a:extLst>
          </p:cNvPr>
          <p:cNvSpPr/>
          <p:nvPr/>
        </p:nvSpPr>
        <p:spPr>
          <a:xfrm>
            <a:off x="6746495" y="4735945"/>
            <a:ext cx="645647"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Aim 3</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226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0B5A2-C01F-AF7A-7DF6-BA584B2BFD1E}"/>
              </a:ext>
            </a:extLst>
          </p:cNvPr>
          <p:cNvSpPr>
            <a:spLocks noGrp="1"/>
          </p:cNvSpPr>
          <p:nvPr>
            <p:ph type="title"/>
          </p:nvPr>
        </p:nvSpPr>
        <p:spPr/>
        <p:txBody>
          <a:bodyPr/>
          <a:lstStyle/>
          <a:p>
            <a:r>
              <a:rPr lang="en-US" dirty="0"/>
              <a:t>Elaboration of the Research Gap </a:t>
            </a:r>
            <a:endParaRPr lang="en-DE" dirty="0"/>
          </a:p>
        </p:txBody>
      </p:sp>
      <p:sp>
        <p:nvSpPr>
          <p:cNvPr id="3" name="Text Placeholder 2">
            <a:extLst>
              <a:ext uri="{FF2B5EF4-FFF2-40B4-BE49-F238E27FC236}">
                <a16:creationId xmlns:a16="http://schemas.microsoft.com/office/drawing/2014/main" id="{6C87C5E2-3BDA-1934-7AAC-0302C7D22D99}"/>
              </a:ext>
            </a:extLst>
          </p:cNvPr>
          <p:cNvSpPr>
            <a:spLocks noGrp="1"/>
          </p:cNvSpPr>
          <p:nvPr>
            <p:ph type="body" sz="quarter" idx="13"/>
          </p:nvPr>
        </p:nvSpPr>
        <p:spPr>
          <a:xfrm>
            <a:off x="425455" y="1237737"/>
            <a:ext cx="6463658" cy="301504"/>
          </a:xfrm>
        </p:spPr>
        <p:txBody>
          <a:bodyPr/>
          <a:lstStyle/>
          <a:p>
            <a:r>
              <a:rPr lang="en-US" sz="1600" dirty="0"/>
              <a:t>State of the Art</a:t>
            </a:r>
            <a:endParaRPr lang="en-DE" dirty="0"/>
          </a:p>
        </p:txBody>
      </p:sp>
      <p:sp>
        <p:nvSpPr>
          <p:cNvPr id="4" name="Slide Number Placeholder 3">
            <a:extLst>
              <a:ext uri="{FF2B5EF4-FFF2-40B4-BE49-F238E27FC236}">
                <a16:creationId xmlns:a16="http://schemas.microsoft.com/office/drawing/2014/main" id="{A80B9A6B-CBF9-EB38-145F-80F04958333E}"/>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7</a:t>
            </a:fld>
            <a:endParaRPr lang="de-DE" dirty="0"/>
          </a:p>
        </p:txBody>
      </p:sp>
      <p:sp>
        <p:nvSpPr>
          <p:cNvPr id="6" name="Oval 5">
            <a:extLst>
              <a:ext uri="{FF2B5EF4-FFF2-40B4-BE49-F238E27FC236}">
                <a16:creationId xmlns:a16="http://schemas.microsoft.com/office/drawing/2014/main" id="{86B4D8D1-7F04-D86A-D6B1-B9DCF06EF503}"/>
              </a:ext>
            </a:extLst>
          </p:cNvPr>
          <p:cNvSpPr/>
          <p:nvPr/>
        </p:nvSpPr>
        <p:spPr>
          <a:xfrm>
            <a:off x="1200430" y="3167071"/>
            <a:ext cx="2340000" cy="2340000"/>
          </a:xfrm>
          <a:prstGeom prst="ellipse">
            <a:avLst/>
          </a:prstGeom>
          <a:solidFill>
            <a:srgbClr val="3333FF">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pPr algn="ctr"/>
            <a:r>
              <a:rPr lang="en-US" sz="1400" dirty="0">
                <a:solidFill>
                  <a:schemeClr val="tx1"/>
                </a:solidFill>
              </a:rPr>
              <a:t>Stiffness</a:t>
            </a:r>
          </a:p>
          <a:p>
            <a:pPr algn="ctr"/>
            <a:endParaRPr lang="en-US" sz="1400" dirty="0">
              <a:solidFill>
                <a:schemeClr val="tx1"/>
              </a:solidFill>
            </a:endParaRPr>
          </a:p>
          <a:p>
            <a:pPr algn="ctr"/>
            <a:r>
              <a:rPr lang="en-US" sz="1100" dirty="0">
                <a:solidFill>
                  <a:schemeClr val="tx1"/>
                </a:solidFill>
              </a:rPr>
              <a:t>[11],[13],[14]</a:t>
            </a:r>
            <a:endParaRPr lang="en-DE" sz="1100" dirty="0">
              <a:solidFill>
                <a:schemeClr val="tx1"/>
              </a:solidFill>
            </a:endParaRPr>
          </a:p>
          <a:p>
            <a:pPr algn="ctr"/>
            <a:endParaRPr lang="en-DE" sz="1400" dirty="0">
              <a:solidFill>
                <a:schemeClr val="tx1"/>
              </a:solidFill>
            </a:endParaRPr>
          </a:p>
        </p:txBody>
      </p:sp>
      <p:sp>
        <p:nvSpPr>
          <p:cNvPr id="7" name="Oval 6">
            <a:extLst>
              <a:ext uri="{FF2B5EF4-FFF2-40B4-BE49-F238E27FC236}">
                <a16:creationId xmlns:a16="http://schemas.microsoft.com/office/drawing/2014/main" id="{ECFDC782-5A41-BB60-3A6B-64A91BE4FE1B}"/>
              </a:ext>
            </a:extLst>
          </p:cNvPr>
          <p:cNvSpPr/>
          <p:nvPr/>
        </p:nvSpPr>
        <p:spPr>
          <a:xfrm>
            <a:off x="2099817" y="1997071"/>
            <a:ext cx="2340000" cy="2340000"/>
          </a:xfrm>
          <a:prstGeom prst="ellipse">
            <a:avLst/>
          </a:prstGeom>
          <a:solidFill>
            <a:srgbClr val="008000">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r"/>
            <a:r>
              <a:rPr lang="en-US" sz="1400" dirty="0">
                <a:solidFill>
                  <a:schemeClr val="tx1"/>
                </a:solidFill>
              </a:rPr>
              <a:t>Velocity, Acceleration</a:t>
            </a:r>
            <a:br>
              <a:rPr lang="en-US" sz="1400" dirty="0">
                <a:solidFill>
                  <a:schemeClr val="tx1"/>
                </a:solidFill>
              </a:rPr>
            </a:br>
            <a:r>
              <a:rPr lang="en-US" sz="1400" dirty="0">
                <a:solidFill>
                  <a:schemeClr val="tx1"/>
                </a:solidFill>
              </a:rPr>
              <a:t>and Jerk</a:t>
            </a:r>
          </a:p>
          <a:p>
            <a:pPr algn="r"/>
            <a:br>
              <a:rPr lang="en-US" sz="1400" dirty="0">
                <a:solidFill>
                  <a:schemeClr val="tx1"/>
                </a:solidFill>
              </a:rPr>
            </a:br>
            <a:r>
              <a:rPr lang="en-US" sz="1100" dirty="0">
                <a:solidFill>
                  <a:schemeClr val="tx1"/>
                </a:solidFill>
              </a:rPr>
              <a:t>[8],[9],[10]</a:t>
            </a:r>
            <a:endParaRPr lang="en-DE" sz="1100" dirty="0">
              <a:solidFill>
                <a:schemeClr val="tx1"/>
              </a:solidFill>
            </a:endParaRPr>
          </a:p>
          <a:p>
            <a:pPr algn="ctr"/>
            <a:endParaRPr lang="en-DE" sz="1400" dirty="0">
              <a:solidFill>
                <a:schemeClr val="tx1"/>
              </a:solidFill>
            </a:endParaRPr>
          </a:p>
        </p:txBody>
      </p:sp>
      <p:sp>
        <p:nvSpPr>
          <p:cNvPr id="8" name="Oval 7">
            <a:extLst>
              <a:ext uri="{FF2B5EF4-FFF2-40B4-BE49-F238E27FC236}">
                <a16:creationId xmlns:a16="http://schemas.microsoft.com/office/drawing/2014/main" id="{0BFC2228-028F-612D-EEC5-6C14BE22143F}"/>
              </a:ext>
            </a:extLst>
          </p:cNvPr>
          <p:cNvSpPr/>
          <p:nvPr/>
        </p:nvSpPr>
        <p:spPr>
          <a:xfrm>
            <a:off x="4662343" y="1888270"/>
            <a:ext cx="1692000" cy="1692000"/>
          </a:xfrm>
          <a:prstGeom prst="ellipse">
            <a:avLst/>
          </a:prstGeom>
          <a:solidFill>
            <a:srgbClr val="7030A0">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Energy Usage</a:t>
            </a:r>
          </a:p>
          <a:p>
            <a:pPr algn="ctr"/>
            <a:endParaRPr lang="en-US" sz="1400" dirty="0">
              <a:solidFill>
                <a:schemeClr val="tx1"/>
              </a:solidFill>
            </a:endParaRPr>
          </a:p>
          <a:p>
            <a:pPr algn="ctr"/>
            <a:r>
              <a:rPr lang="en-US" sz="1050" dirty="0">
                <a:solidFill>
                  <a:schemeClr val="tx1"/>
                </a:solidFill>
              </a:rPr>
              <a:t>[15],[16],[17]</a:t>
            </a:r>
            <a:endParaRPr lang="en-DE" sz="1050" dirty="0">
              <a:solidFill>
                <a:schemeClr val="tx1"/>
              </a:solidFill>
            </a:endParaRPr>
          </a:p>
        </p:txBody>
      </p:sp>
      <p:sp>
        <p:nvSpPr>
          <p:cNvPr id="9" name="Oval 8">
            <a:extLst>
              <a:ext uri="{FF2B5EF4-FFF2-40B4-BE49-F238E27FC236}">
                <a16:creationId xmlns:a16="http://schemas.microsoft.com/office/drawing/2014/main" id="{89494E38-7F3E-A10E-0213-E4EAACB1FA5F}"/>
              </a:ext>
            </a:extLst>
          </p:cNvPr>
          <p:cNvSpPr/>
          <p:nvPr/>
        </p:nvSpPr>
        <p:spPr>
          <a:xfrm>
            <a:off x="431944" y="1997071"/>
            <a:ext cx="2340000" cy="2340000"/>
          </a:xfrm>
          <a:prstGeom prst="ellipse">
            <a:avLst/>
          </a:prstGeom>
          <a:solidFill>
            <a:srgbClr val="CC00CC">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r>
              <a:rPr lang="en-US" sz="1400" dirty="0">
                <a:solidFill>
                  <a:schemeClr val="tx1"/>
                </a:solidFill>
              </a:rPr>
              <a:t>Singularity Avoidance</a:t>
            </a:r>
          </a:p>
          <a:p>
            <a:endParaRPr lang="en-US" sz="1400" dirty="0">
              <a:solidFill>
                <a:schemeClr val="tx1"/>
              </a:solidFill>
            </a:endParaRPr>
          </a:p>
          <a:p>
            <a:r>
              <a:rPr lang="en-US" sz="1100" dirty="0">
                <a:solidFill>
                  <a:schemeClr val="tx1"/>
                </a:solidFill>
              </a:rPr>
              <a:t>[3],[4],[5],</a:t>
            </a:r>
          </a:p>
          <a:p>
            <a:r>
              <a:rPr lang="en-US" sz="1100" dirty="0">
                <a:solidFill>
                  <a:schemeClr val="tx1"/>
                </a:solidFill>
              </a:rPr>
              <a:t>[6],[7]</a:t>
            </a:r>
            <a:endParaRPr lang="en-DE" sz="1100" dirty="0">
              <a:solidFill>
                <a:schemeClr val="tx1"/>
              </a:solidFill>
            </a:endParaRPr>
          </a:p>
        </p:txBody>
      </p:sp>
      <p:sp>
        <p:nvSpPr>
          <p:cNvPr id="12" name="TextBox 11">
            <a:extLst>
              <a:ext uri="{FF2B5EF4-FFF2-40B4-BE49-F238E27FC236}">
                <a16:creationId xmlns:a16="http://schemas.microsoft.com/office/drawing/2014/main" id="{63D5A595-C370-A1C4-EB49-92690965782F}"/>
              </a:ext>
            </a:extLst>
          </p:cNvPr>
          <p:cNvSpPr txBox="1"/>
          <p:nvPr/>
        </p:nvSpPr>
        <p:spPr>
          <a:xfrm>
            <a:off x="5807968" y="5785232"/>
            <a:ext cx="6264696" cy="646331"/>
          </a:xfrm>
          <a:prstGeom prst="rect">
            <a:avLst/>
          </a:prstGeom>
          <a:noFill/>
        </p:spPr>
        <p:txBody>
          <a:bodyPr wrap="square">
            <a:spAutoFit/>
          </a:bodyPr>
          <a:lstStyle/>
          <a:p>
            <a:pPr algn="l"/>
            <a:r>
              <a:rPr lang="en-US" sz="900" i="0" dirty="0">
                <a:solidFill>
                  <a:srgbClr val="333333"/>
                </a:solidFill>
                <a:effectLst/>
                <a:latin typeface="+mn-lt"/>
              </a:rPr>
              <a:t>  [3]</a:t>
            </a:r>
            <a:r>
              <a:rPr lang="en-US" sz="900" dirty="0">
                <a:solidFill>
                  <a:srgbClr val="333333"/>
                </a:solidFill>
                <a:latin typeface="+mn-lt"/>
              </a:rPr>
              <a:t> </a:t>
            </a:r>
            <a:r>
              <a:rPr lang="en-US" sz="900" i="0" dirty="0">
                <a:solidFill>
                  <a:srgbClr val="333333"/>
                </a:solidFill>
                <a:effectLst/>
                <a:latin typeface="+mn-lt"/>
              </a:rPr>
              <a:t>Stevenson </a:t>
            </a:r>
            <a:r>
              <a:rPr lang="en-US" sz="900" b="0" i="0" dirty="0">
                <a:solidFill>
                  <a:srgbClr val="202124"/>
                </a:solidFill>
                <a:effectLst/>
                <a:latin typeface="+mn-lt"/>
              </a:rPr>
              <a:t>et al., (</a:t>
            </a:r>
            <a:r>
              <a:rPr lang="en-US" sz="900" i="0" dirty="0">
                <a:solidFill>
                  <a:srgbClr val="333333"/>
                </a:solidFill>
                <a:effectLst/>
                <a:latin typeface="+mn-lt"/>
              </a:rPr>
              <a:t>2002)     [4</a:t>
            </a:r>
            <a:r>
              <a:rPr lang="en-US" sz="900" dirty="0">
                <a:solidFill>
                  <a:srgbClr val="333333"/>
                </a:solidFill>
                <a:latin typeface="+mn-lt"/>
              </a:rPr>
              <a:t>] </a:t>
            </a:r>
            <a:r>
              <a:rPr lang="en-US" sz="900" i="0" dirty="0">
                <a:solidFill>
                  <a:srgbClr val="333333"/>
                </a:solidFill>
                <a:effectLst/>
                <a:latin typeface="+mn-lt"/>
              </a:rPr>
              <a:t>Bedrossian, (1990)</a:t>
            </a:r>
            <a:r>
              <a:rPr lang="en-US" sz="900" dirty="0">
                <a:solidFill>
                  <a:srgbClr val="333333"/>
                </a:solidFill>
                <a:latin typeface="+mn-lt"/>
              </a:rPr>
              <a:t>           [5] </a:t>
            </a:r>
            <a:r>
              <a:rPr lang="en-US" sz="900" i="0" dirty="0">
                <a:solidFill>
                  <a:srgbClr val="333333"/>
                </a:solidFill>
                <a:effectLst/>
                <a:latin typeface="+mn-lt"/>
              </a:rPr>
              <a:t>Huo and Baron (2008) </a:t>
            </a:r>
            <a:r>
              <a:rPr lang="en-US" sz="900" dirty="0">
                <a:solidFill>
                  <a:srgbClr val="333333"/>
                </a:solidFill>
                <a:latin typeface="+mn-lt"/>
              </a:rPr>
              <a:t>      [6] </a:t>
            </a:r>
            <a:r>
              <a:rPr lang="en-US" sz="900" b="0" i="0" dirty="0">
                <a:solidFill>
                  <a:srgbClr val="1F1F1F"/>
                </a:solidFill>
                <a:effectLst/>
                <a:latin typeface="+mn-lt"/>
              </a:rPr>
              <a:t>Milenkovic </a:t>
            </a:r>
            <a:r>
              <a:rPr lang="en-US" sz="900" dirty="0">
                <a:solidFill>
                  <a:srgbClr val="1F1F1F"/>
                </a:solidFill>
                <a:latin typeface="+mn-lt"/>
              </a:rPr>
              <a:t>(</a:t>
            </a:r>
            <a:r>
              <a:rPr lang="en-US" sz="900" b="0" i="0" dirty="0">
                <a:solidFill>
                  <a:srgbClr val="1F1F1F"/>
                </a:solidFill>
                <a:effectLst/>
                <a:latin typeface="+mn-lt"/>
              </a:rPr>
              <a:t>2021)</a:t>
            </a:r>
            <a:br>
              <a:rPr lang="en-US" sz="900" b="0" i="0" dirty="0">
                <a:solidFill>
                  <a:srgbClr val="1F1F1F"/>
                </a:solidFill>
                <a:effectLst/>
                <a:latin typeface="+mn-lt"/>
              </a:rPr>
            </a:br>
            <a:r>
              <a:rPr lang="en-US" sz="900" b="0" i="0" dirty="0">
                <a:solidFill>
                  <a:srgbClr val="1F1F1F"/>
                </a:solidFill>
                <a:effectLst/>
                <a:latin typeface="+mn-lt"/>
              </a:rPr>
              <a:t>  </a:t>
            </a:r>
            <a:r>
              <a:rPr lang="en-US" sz="900" i="0" dirty="0">
                <a:solidFill>
                  <a:srgbClr val="333333"/>
                </a:solidFill>
                <a:effectLst/>
                <a:latin typeface="+mn-lt"/>
              </a:rPr>
              <a:t>[7</a:t>
            </a:r>
            <a:r>
              <a:rPr lang="en-US" sz="900" dirty="0">
                <a:solidFill>
                  <a:srgbClr val="333333"/>
                </a:solidFill>
                <a:latin typeface="+mn-lt"/>
              </a:rPr>
              <a:t>] Shi </a:t>
            </a:r>
            <a:r>
              <a:rPr lang="en-US" sz="900" b="0" i="0" dirty="0">
                <a:solidFill>
                  <a:srgbClr val="202124"/>
                </a:solidFill>
                <a:effectLst/>
                <a:latin typeface="+mn-lt"/>
              </a:rPr>
              <a:t>et al., (</a:t>
            </a:r>
            <a:r>
              <a:rPr lang="en-US" sz="900" dirty="0">
                <a:solidFill>
                  <a:srgbClr val="333333"/>
                </a:solidFill>
                <a:latin typeface="+mn-lt"/>
              </a:rPr>
              <a:t>2021) </a:t>
            </a:r>
            <a:r>
              <a:rPr lang="en-US" sz="900" i="0" dirty="0">
                <a:solidFill>
                  <a:srgbClr val="333333"/>
                </a:solidFill>
                <a:effectLst/>
                <a:latin typeface="+mn-lt"/>
              </a:rPr>
              <a:t>                [8] Dai </a:t>
            </a:r>
            <a:r>
              <a:rPr lang="en-US" sz="900" b="0" i="0" dirty="0">
                <a:solidFill>
                  <a:srgbClr val="202124"/>
                </a:solidFill>
                <a:effectLst/>
                <a:latin typeface="+mn-lt"/>
              </a:rPr>
              <a:t>et al.,</a:t>
            </a:r>
            <a:r>
              <a:rPr lang="en-US" sz="900" i="0" dirty="0">
                <a:solidFill>
                  <a:srgbClr val="333333"/>
                </a:solidFill>
                <a:effectLst/>
                <a:latin typeface="+mn-lt"/>
              </a:rPr>
              <a:t> (2020)               </a:t>
            </a:r>
            <a:r>
              <a:rPr lang="en-US" sz="900" dirty="0">
                <a:solidFill>
                  <a:srgbClr val="333333"/>
                </a:solidFill>
                <a:latin typeface="+mn-lt"/>
              </a:rPr>
              <a:t>[9] Jiang </a:t>
            </a:r>
            <a:r>
              <a:rPr lang="en-US" sz="900" b="0" i="0" dirty="0">
                <a:solidFill>
                  <a:srgbClr val="202124"/>
                </a:solidFill>
                <a:effectLst/>
                <a:latin typeface="+mn-lt"/>
              </a:rPr>
              <a:t>et al., (</a:t>
            </a:r>
            <a:r>
              <a:rPr lang="en-US" sz="900" dirty="0">
                <a:solidFill>
                  <a:srgbClr val="333333"/>
                </a:solidFill>
                <a:latin typeface="+mn-lt"/>
              </a:rPr>
              <a:t>2017) </a:t>
            </a:r>
            <a:r>
              <a:rPr lang="en-US" sz="900" i="0" dirty="0">
                <a:solidFill>
                  <a:srgbClr val="333333"/>
                </a:solidFill>
                <a:effectLst/>
                <a:latin typeface="+mn-lt"/>
              </a:rPr>
              <a:t>          [10] Bien Duong (2021) </a:t>
            </a:r>
            <a:r>
              <a:rPr lang="en-US" sz="900" dirty="0">
                <a:solidFill>
                  <a:srgbClr val="333333"/>
                </a:solidFill>
                <a:latin typeface="+mn-lt"/>
              </a:rPr>
              <a:t>       </a:t>
            </a:r>
            <a:br>
              <a:rPr lang="en-US" sz="900" dirty="0">
                <a:solidFill>
                  <a:srgbClr val="333333"/>
                </a:solidFill>
                <a:latin typeface="+mn-lt"/>
              </a:rPr>
            </a:br>
            <a:r>
              <a:rPr lang="en-US" sz="900" dirty="0">
                <a:solidFill>
                  <a:srgbClr val="333333"/>
                </a:solidFill>
                <a:latin typeface="+mn-lt"/>
              </a:rPr>
              <a:t>[11] Wu </a:t>
            </a:r>
            <a:r>
              <a:rPr lang="en-US" sz="900" b="0" i="0" dirty="0">
                <a:solidFill>
                  <a:srgbClr val="202124"/>
                </a:solidFill>
                <a:effectLst/>
                <a:latin typeface="+mn-lt"/>
              </a:rPr>
              <a:t>et al., (</a:t>
            </a:r>
            <a:r>
              <a:rPr lang="en-US" sz="900" dirty="0">
                <a:solidFill>
                  <a:srgbClr val="333333"/>
                </a:solidFill>
                <a:latin typeface="+mn-lt"/>
              </a:rPr>
              <a:t>2021)               </a:t>
            </a:r>
            <a:r>
              <a:rPr lang="en-US" sz="900" i="0" dirty="0">
                <a:solidFill>
                  <a:srgbClr val="333333"/>
                </a:solidFill>
                <a:effectLst/>
                <a:latin typeface="+mn-lt"/>
              </a:rPr>
              <a:t>[12] </a:t>
            </a:r>
            <a:r>
              <a:rPr lang="en-US" sz="900" b="0" i="0" dirty="0">
                <a:solidFill>
                  <a:srgbClr val="111111"/>
                </a:solidFill>
                <a:effectLst/>
                <a:latin typeface="+mn-lt"/>
              </a:rPr>
              <a:t>Xiong </a:t>
            </a:r>
            <a:r>
              <a:rPr lang="en-US" sz="900" b="0" i="0" dirty="0">
                <a:solidFill>
                  <a:srgbClr val="202124"/>
                </a:solidFill>
                <a:effectLst/>
                <a:latin typeface="+mn-lt"/>
              </a:rPr>
              <a:t>et al., (</a:t>
            </a:r>
            <a:r>
              <a:rPr lang="en-US" sz="900" b="0" i="0" dirty="0">
                <a:solidFill>
                  <a:srgbClr val="111111"/>
                </a:solidFill>
                <a:effectLst/>
                <a:latin typeface="+mn-lt"/>
              </a:rPr>
              <a:t>2019)         </a:t>
            </a:r>
            <a:r>
              <a:rPr lang="en-US" sz="900" dirty="0">
                <a:solidFill>
                  <a:srgbClr val="111111"/>
                </a:solidFill>
                <a:latin typeface="+mn-lt"/>
              </a:rPr>
              <a:t>[13] Wang</a:t>
            </a:r>
            <a:r>
              <a:rPr lang="en-US" sz="900" b="0" i="0" dirty="0">
                <a:solidFill>
                  <a:srgbClr val="202124"/>
                </a:solidFill>
                <a:effectLst/>
                <a:latin typeface="+mn-lt"/>
              </a:rPr>
              <a:t> et al.,</a:t>
            </a:r>
            <a:r>
              <a:rPr lang="en-US" sz="900" dirty="0">
                <a:solidFill>
                  <a:srgbClr val="111111"/>
                </a:solidFill>
                <a:latin typeface="+mn-lt"/>
              </a:rPr>
              <a:t> (2022)          </a:t>
            </a:r>
            <a:r>
              <a:rPr lang="en-US" sz="900" b="0" i="0" dirty="0">
                <a:solidFill>
                  <a:srgbClr val="111111"/>
                </a:solidFill>
                <a:effectLst/>
                <a:latin typeface="+mn-lt"/>
              </a:rPr>
              <a:t>[14] </a:t>
            </a:r>
            <a:r>
              <a:rPr lang="en-US" sz="900" b="0" i="0" dirty="0" err="1">
                <a:solidFill>
                  <a:srgbClr val="111111"/>
                </a:solidFill>
                <a:effectLst/>
                <a:latin typeface="+mn-lt"/>
              </a:rPr>
              <a:t>Cvitanic</a:t>
            </a:r>
            <a:r>
              <a:rPr lang="en-US" sz="900" b="0" i="0" dirty="0">
                <a:solidFill>
                  <a:srgbClr val="111111"/>
                </a:solidFill>
                <a:effectLst/>
                <a:latin typeface="+mn-lt"/>
              </a:rPr>
              <a:t> </a:t>
            </a:r>
            <a:r>
              <a:rPr lang="en-US" sz="900" b="0" i="0" dirty="0">
                <a:solidFill>
                  <a:srgbClr val="202124"/>
                </a:solidFill>
                <a:effectLst/>
                <a:latin typeface="+mn-lt"/>
              </a:rPr>
              <a:t>et al., (</a:t>
            </a:r>
            <a:r>
              <a:rPr lang="en-US" sz="900" b="0" i="0" dirty="0">
                <a:solidFill>
                  <a:srgbClr val="111111"/>
                </a:solidFill>
                <a:effectLst/>
                <a:latin typeface="+mn-lt"/>
              </a:rPr>
              <a:t>2020)</a:t>
            </a:r>
            <a:br>
              <a:rPr lang="en-US" sz="900" b="0" i="0" dirty="0">
                <a:solidFill>
                  <a:srgbClr val="111111"/>
                </a:solidFill>
                <a:effectLst/>
                <a:latin typeface="+mn-lt"/>
              </a:rPr>
            </a:br>
            <a:r>
              <a:rPr lang="en-US" sz="900" dirty="0">
                <a:solidFill>
                  <a:srgbClr val="111111"/>
                </a:solidFill>
                <a:latin typeface="+mn-lt"/>
              </a:rPr>
              <a:t>[15] </a:t>
            </a:r>
            <a:r>
              <a:rPr lang="de-DE" sz="900" dirty="0">
                <a:solidFill>
                  <a:srgbClr val="111111"/>
                </a:solidFill>
                <a:latin typeface="+mn-lt"/>
              </a:rPr>
              <a:t>Uhlmann </a:t>
            </a:r>
            <a:r>
              <a:rPr lang="en-US" sz="900" b="0" i="0" dirty="0">
                <a:solidFill>
                  <a:srgbClr val="202124"/>
                </a:solidFill>
                <a:effectLst/>
                <a:latin typeface="+mn-lt"/>
              </a:rPr>
              <a:t>et al., (</a:t>
            </a:r>
            <a:r>
              <a:rPr lang="de-DE" sz="900" dirty="0">
                <a:solidFill>
                  <a:srgbClr val="111111"/>
                </a:solidFill>
                <a:latin typeface="+mn-lt"/>
              </a:rPr>
              <a:t>2016)      </a:t>
            </a:r>
            <a:r>
              <a:rPr lang="en-US" sz="900" b="0" i="0" dirty="0">
                <a:solidFill>
                  <a:srgbClr val="111111"/>
                </a:solidFill>
                <a:effectLst/>
                <a:latin typeface="+mn-lt"/>
              </a:rPr>
              <a:t>[16] </a:t>
            </a:r>
            <a:r>
              <a:rPr lang="it-IT" sz="900" b="0" i="0" dirty="0">
                <a:solidFill>
                  <a:srgbClr val="111111"/>
                </a:solidFill>
                <a:effectLst/>
                <a:latin typeface="+mn-lt"/>
              </a:rPr>
              <a:t>Boscariol</a:t>
            </a:r>
            <a:r>
              <a:rPr lang="en-US" sz="900" b="0" i="0" dirty="0">
                <a:solidFill>
                  <a:srgbClr val="202124"/>
                </a:solidFill>
                <a:effectLst/>
                <a:latin typeface="+mn-lt"/>
              </a:rPr>
              <a:t> et al., (</a:t>
            </a:r>
            <a:r>
              <a:rPr lang="it-IT" sz="900" b="0" i="0" dirty="0">
                <a:solidFill>
                  <a:srgbClr val="111111"/>
                </a:solidFill>
                <a:effectLst/>
                <a:latin typeface="+mn-lt"/>
              </a:rPr>
              <a:t>2020)   </a:t>
            </a:r>
            <a:r>
              <a:rPr lang="en-US" sz="900" dirty="0">
                <a:solidFill>
                  <a:srgbClr val="111111"/>
                </a:solidFill>
                <a:latin typeface="+mn-lt"/>
              </a:rPr>
              <a:t>[17] </a:t>
            </a:r>
            <a:r>
              <a:rPr lang="en-US" sz="900" b="0" i="0" dirty="0">
                <a:solidFill>
                  <a:srgbClr val="111111"/>
                </a:solidFill>
                <a:effectLst/>
                <a:latin typeface="+mn-lt"/>
              </a:rPr>
              <a:t>Soori</a:t>
            </a:r>
            <a:r>
              <a:rPr lang="en-US" sz="900" b="0" i="0" dirty="0">
                <a:solidFill>
                  <a:srgbClr val="202124"/>
                </a:solidFill>
                <a:effectLst/>
                <a:latin typeface="+mn-lt"/>
              </a:rPr>
              <a:t> et al.,</a:t>
            </a:r>
            <a:r>
              <a:rPr lang="en-US" sz="900" b="0" i="0" dirty="0">
                <a:solidFill>
                  <a:srgbClr val="111111"/>
                </a:solidFill>
                <a:effectLst/>
                <a:latin typeface="+mn-lt"/>
              </a:rPr>
              <a:t> (2015)</a:t>
            </a:r>
          </a:p>
        </p:txBody>
      </p:sp>
      <p:sp>
        <p:nvSpPr>
          <p:cNvPr id="18" name="TextBox 17">
            <a:extLst>
              <a:ext uri="{FF2B5EF4-FFF2-40B4-BE49-F238E27FC236}">
                <a16:creationId xmlns:a16="http://schemas.microsoft.com/office/drawing/2014/main" id="{2F40BB7B-7B05-A3A6-6B2A-1BC372E890C9}"/>
              </a:ext>
            </a:extLst>
          </p:cNvPr>
          <p:cNvSpPr txBox="1"/>
          <p:nvPr/>
        </p:nvSpPr>
        <p:spPr>
          <a:xfrm>
            <a:off x="2219025" y="3298195"/>
            <a:ext cx="605491" cy="261610"/>
          </a:xfrm>
          <a:prstGeom prst="rect">
            <a:avLst/>
          </a:prstGeom>
          <a:noFill/>
        </p:spPr>
        <p:txBody>
          <a:bodyPr wrap="square">
            <a:spAutoFit/>
          </a:bodyPr>
          <a:lstStyle/>
          <a:p>
            <a:r>
              <a:rPr lang="en-US" sz="1100" dirty="0"/>
              <a:t> [12]</a:t>
            </a:r>
            <a:endParaRPr lang="en-DE" sz="1100" dirty="0"/>
          </a:p>
        </p:txBody>
      </p:sp>
      <p:sp>
        <p:nvSpPr>
          <p:cNvPr id="20" name="Oval 19">
            <a:extLst>
              <a:ext uri="{FF2B5EF4-FFF2-40B4-BE49-F238E27FC236}">
                <a16:creationId xmlns:a16="http://schemas.microsoft.com/office/drawing/2014/main" id="{F0BA3DB9-B321-3700-74D5-ABF5D82FE374}"/>
              </a:ext>
            </a:extLst>
          </p:cNvPr>
          <p:cNvSpPr/>
          <p:nvPr/>
        </p:nvSpPr>
        <p:spPr>
          <a:xfrm>
            <a:off x="3540430" y="4661071"/>
            <a:ext cx="1692000" cy="1692000"/>
          </a:xfrm>
          <a:prstGeom prst="ellipse">
            <a:avLst/>
          </a:prstGeom>
          <a:solidFill>
            <a:schemeClr val="accent5">
              <a:alpha val="3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User defined process variables</a:t>
            </a:r>
          </a:p>
        </p:txBody>
      </p:sp>
      <p:sp>
        <p:nvSpPr>
          <p:cNvPr id="21" name="Oval 20">
            <a:extLst>
              <a:ext uri="{FF2B5EF4-FFF2-40B4-BE49-F238E27FC236}">
                <a16:creationId xmlns:a16="http://schemas.microsoft.com/office/drawing/2014/main" id="{0A6A5B27-A5ED-1605-E11B-D57B73B79E75}"/>
              </a:ext>
            </a:extLst>
          </p:cNvPr>
          <p:cNvSpPr/>
          <p:nvPr/>
        </p:nvSpPr>
        <p:spPr>
          <a:xfrm>
            <a:off x="5208303" y="3653443"/>
            <a:ext cx="1692000" cy="1692000"/>
          </a:xfrm>
          <a:prstGeom prst="ellipse">
            <a:avLst/>
          </a:prstGeom>
          <a:solidFill>
            <a:srgbClr val="006699">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User defined importance</a:t>
            </a:r>
          </a:p>
          <a:p>
            <a:pPr algn="ctr"/>
            <a:r>
              <a:rPr lang="en-US" sz="1400" dirty="0">
                <a:solidFill>
                  <a:schemeClr val="tx1"/>
                </a:solidFill>
              </a:rPr>
              <a:t>factors</a:t>
            </a:r>
          </a:p>
        </p:txBody>
      </p:sp>
      <p:sp>
        <p:nvSpPr>
          <p:cNvPr id="23" name="Rectangle: Rounded Corners 22">
            <a:extLst>
              <a:ext uri="{FF2B5EF4-FFF2-40B4-BE49-F238E27FC236}">
                <a16:creationId xmlns:a16="http://schemas.microsoft.com/office/drawing/2014/main" id="{D7F41247-4BF6-0311-8FCE-3E2D5353A477}"/>
              </a:ext>
            </a:extLst>
          </p:cNvPr>
          <p:cNvSpPr/>
          <p:nvPr/>
        </p:nvSpPr>
        <p:spPr>
          <a:xfrm>
            <a:off x="7320136" y="1988841"/>
            <a:ext cx="4439920" cy="936104"/>
          </a:xfrm>
          <a:prstGeom prst="roundRect">
            <a:avLst>
              <a:gd name="adj" fmla="val 0"/>
            </a:avLst>
          </a:prstGeom>
          <a:no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nSpc>
                <a:spcPct val="150000"/>
              </a:lnSpc>
            </a:pPr>
            <a:r>
              <a:rPr lang="en-US" sz="1400" dirty="0">
                <a:solidFill>
                  <a:schemeClr val="tx1"/>
                </a:solidFill>
                <a:sym typeface="Wingdings" panose="05000000000000000000" pitchFamily="2" charset="2"/>
              </a:rPr>
              <a:t> </a:t>
            </a:r>
            <a:r>
              <a:rPr lang="en-US" sz="1400" dirty="0">
                <a:solidFill>
                  <a:schemeClr val="tx1"/>
                </a:solidFill>
              </a:rPr>
              <a:t>marginal overlap in the publications </a:t>
            </a:r>
          </a:p>
          <a:p>
            <a:pPr>
              <a:lnSpc>
                <a:spcPct val="150000"/>
              </a:lnSpc>
            </a:pPr>
            <a:r>
              <a:rPr lang="en-US" sz="1400" dirty="0">
                <a:solidFill>
                  <a:schemeClr val="tx1"/>
                </a:solidFill>
                <a:sym typeface="Wingdings" panose="05000000000000000000" pitchFamily="2" charset="2"/>
              </a:rPr>
              <a:t> </a:t>
            </a:r>
            <a:r>
              <a:rPr lang="en-US" sz="1400" dirty="0">
                <a:solidFill>
                  <a:schemeClr val="tx1"/>
                </a:solidFill>
              </a:rPr>
              <a:t>no method takes a holistic approach</a:t>
            </a:r>
          </a:p>
        </p:txBody>
      </p:sp>
      <p:sp>
        <p:nvSpPr>
          <p:cNvPr id="13" name="Rechteck 13">
            <a:extLst>
              <a:ext uri="{FF2B5EF4-FFF2-40B4-BE49-F238E27FC236}">
                <a16:creationId xmlns:a16="http://schemas.microsoft.com/office/drawing/2014/main" id="{36071925-8478-59E9-1A68-3636BDD2A934}"/>
              </a:ext>
            </a:extLst>
          </p:cNvPr>
          <p:cNvSpPr/>
          <p:nvPr/>
        </p:nvSpPr>
        <p:spPr>
          <a:xfrm>
            <a:off x="7639161" y="1833191"/>
            <a:ext cx="1348848"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b="0" i="0" u="none" baseline="0" dirty="0">
                <a:solidFill>
                  <a:schemeClr val="tx1"/>
                </a:solidFill>
                <a:latin typeface="Arial" panose="020B0604020202020204" pitchFamily="34" charset="0"/>
                <a:cs typeface="Arial" panose="020B0604020202020204" pitchFamily="34" charset="0"/>
              </a:rPr>
              <a:t>Research Gap</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F3BDBA8D-47F6-D4A1-5F26-293668615C00}"/>
              </a:ext>
            </a:extLst>
          </p:cNvPr>
          <p:cNvSpPr/>
          <p:nvPr/>
        </p:nvSpPr>
        <p:spPr>
          <a:xfrm>
            <a:off x="7320137" y="3207167"/>
            <a:ext cx="4439920" cy="2315124"/>
          </a:xfrm>
          <a:prstGeom prst="roundRect">
            <a:avLst>
              <a:gd name="adj" fmla="val 0"/>
            </a:avLst>
          </a:prstGeom>
          <a:no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marL="285750" indent="-285750">
              <a:buFont typeface="Arial" panose="020B0604020202020204" pitchFamily="34" charset="0"/>
              <a:buChar char="•"/>
            </a:pPr>
            <a:r>
              <a:rPr lang="en-US" sz="1400" dirty="0">
                <a:solidFill>
                  <a:schemeClr val="tx1"/>
                </a:solidFill>
              </a:rPr>
              <a:t>No possibility for the user to select process variables</a:t>
            </a:r>
          </a:p>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No possibility for the user  to weigh the individual process variables</a:t>
            </a:r>
          </a:p>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No possibility to optimize the setting of</a:t>
            </a:r>
            <a:br>
              <a:rPr lang="en-US" sz="1400" dirty="0">
                <a:solidFill>
                  <a:schemeClr val="tx1"/>
                </a:solidFill>
              </a:rPr>
            </a:br>
            <a:r>
              <a:rPr lang="en-US" sz="1400" dirty="0">
                <a:solidFill>
                  <a:schemeClr val="tx1"/>
                </a:solidFill>
              </a:rPr>
              <a:t>redundant </a:t>
            </a:r>
            <a:r>
              <a:rPr lang="en-US" sz="1400" dirty="0" err="1">
                <a:solidFill>
                  <a:schemeClr val="tx1"/>
                </a:solidFill>
              </a:rPr>
              <a:t>DoFs</a:t>
            </a:r>
            <a:r>
              <a:rPr lang="en-US" sz="1400" dirty="0">
                <a:solidFill>
                  <a:schemeClr val="tx1"/>
                </a:solidFill>
              </a:rPr>
              <a:t> towards a user-defined goal</a:t>
            </a:r>
          </a:p>
        </p:txBody>
      </p:sp>
      <p:sp>
        <p:nvSpPr>
          <p:cNvPr id="17" name="Rechteck 13">
            <a:extLst>
              <a:ext uri="{FF2B5EF4-FFF2-40B4-BE49-F238E27FC236}">
                <a16:creationId xmlns:a16="http://schemas.microsoft.com/office/drawing/2014/main" id="{4B7C8D7B-9E9D-EA64-D902-B16C857FC377}"/>
              </a:ext>
            </a:extLst>
          </p:cNvPr>
          <p:cNvSpPr/>
          <p:nvPr/>
        </p:nvSpPr>
        <p:spPr>
          <a:xfrm>
            <a:off x="7668437" y="3051518"/>
            <a:ext cx="1691999"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b="0" i="0" u="none" baseline="0" dirty="0">
                <a:solidFill>
                  <a:schemeClr val="tx1"/>
                </a:solidFill>
                <a:latin typeface="Arial" panose="020B0604020202020204" pitchFamily="34" charset="0"/>
                <a:cs typeface="Arial" panose="020B0604020202020204" pitchFamily="34" charset="0"/>
              </a:rPr>
              <a:t>Missing elements</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680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10;&#10;Description automatically generated with medium confidence">
            <a:extLst>
              <a:ext uri="{FF2B5EF4-FFF2-40B4-BE49-F238E27FC236}">
                <a16:creationId xmlns:a16="http://schemas.microsoft.com/office/drawing/2014/main" id="{DAD8C0E6-B2BE-2710-1089-AB8C6619CE15}"/>
              </a:ext>
            </a:extLst>
          </p:cNvPr>
          <p:cNvPicPr>
            <a:picLocks noChangeAspect="1"/>
          </p:cNvPicPr>
          <p:nvPr/>
        </p:nvPicPr>
        <p:blipFill>
          <a:blip r:embed="rId3"/>
          <a:stretch>
            <a:fillRect/>
          </a:stretch>
        </p:blipFill>
        <p:spPr>
          <a:xfrm>
            <a:off x="2271540" y="1988840"/>
            <a:ext cx="7958408" cy="4288074"/>
          </a:xfrm>
          <a:prstGeom prst="rect">
            <a:avLst/>
          </a:prstGeom>
        </p:spPr>
      </p:pic>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Extraction of Process Variables</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8</a:t>
            </a:fld>
            <a:endParaRPr lang="de-DE" dirty="0"/>
          </a:p>
        </p:txBody>
      </p:sp>
    </p:spTree>
    <p:extLst>
      <p:ext uri="{BB962C8B-B14F-4D97-AF65-F5344CB8AC3E}">
        <p14:creationId xmlns:p14="http://schemas.microsoft.com/office/powerpoint/2010/main" val="187603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User Defined Importance Factors and Evaluation</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9</a:t>
            </a:fld>
            <a:endParaRPr lang="de-DE" dirty="0"/>
          </a:p>
        </p:txBody>
      </p:sp>
      <p:pic>
        <p:nvPicPr>
          <p:cNvPr id="7" name="Picture 6">
            <a:extLst>
              <a:ext uri="{FF2B5EF4-FFF2-40B4-BE49-F238E27FC236}">
                <a16:creationId xmlns:a16="http://schemas.microsoft.com/office/drawing/2014/main" id="{6C17ED40-9DB5-B4E2-61A9-A042B6EA0ABD}"/>
              </a:ext>
            </a:extLst>
          </p:cNvPr>
          <p:cNvPicPr>
            <a:picLocks noChangeAspect="1"/>
          </p:cNvPicPr>
          <p:nvPr/>
        </p:nvPicPr>
        <p:blipFill rotWithShape="1">
          <a:blip r:embed="rId2"/>
          <a:srcRect r="65204"/>
          <a:stretch/>
        </p:blipFill>
        <p:spPr>
          <a:xfrm>
            <a:off x="901005" y="3213731"/>
            <a:ext cx="1554598" cy="1500092"/>
          </a:xfrm>
          <a:prstGeom prst="rect">
            <a:avLst/>
          </a:prstGeom>
        </p:spPr>
      </p:pic>
      <p:pic>
        <p:nvPicPr>
          <p:cNvPr id="9" name="Picture 8" descr="A diagram of a graph&#10;&#10;Description automatically generated">
            <a:extLst>
              <a:ext uri="{FF2B5EF4-FFF2-40B4-BE49-F238E27FC236}">
                <a16:creationId xmlns:a16="http://schemas.microsoft.com/office/drawing/2014/main" id="{6F095ED6-5FEA-741E-6C20-4EB0573A70DE}"/>
              </a:ext>
            </a:extLst>
          </p:cNvPr>
          <p:cNvPicPr>
            <a:picLocks noChangeAspect="1"/>
          </p:cNvPicPr>
          <p:nvPr/>
        </p:nvPicPr>
        <p:blipFill>
          <a:blip r:embed="rId3"/>
          <a:stretch>
            <a:fillRect/>
          </a:stretch>
        </p:blipFill>
        <p:spPr>
          <a:xfrm>
            <a:off x="623392" y="5174689"/>
            <a:ext cx="4896544" cy="1059900"/>
          </a:xfrm>
          <a:prstGeom prst="rect">
            <a:avLst/>
          </a:prstGeom>
        </p:spPr>
      </p:pic>
      <p:sp>
        <p:nvSpPr>
          <p:cNvPr id="8" name="Rectangle 7">
            <a:extLst>
              <a:ext uri="{FF2B5EF4-FFF2-40B4-BE49-F238E27FC236}">
                <a16:creationId xmlns:a16="http://schemas.microsoft.com/office/drawing/2014/main" id="{866C43DA-17AD-65EB-675D-0854BD3347A6}"/>
              </a:ext>
            </a:extLst>
          </p:cNvPr>
          <p:cNvSpPr/>
          <p:nvPr/>
        </p:nvSpPr>
        <p:spPr>
          <a:xfrm>
            <a:off x="431113"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Selection of process variables</a:t>
            </a:r>
            <a:endParaRPr lang="en-DE" sz="1400" dirty="0" err="1"/>
          </a:p>
        </p:txBody>
      </p:sp>
      <p:sp>
        <p:nvSpPr>
          <p:cNvPr id="10" name="Rectangle 9">
            <a:extLst>
              <a:ext uri="{FF2B5EF4-FFF2-40B4-BE49-F238E27FC236}">
                <a16:creationId xmlns:a16="http://schemas.microsoft.com/office/drawing/2014/main" id="{103BFA4B-8F9C-EBBF-864D-8B53542A81E0}"/>
              </a:ext>
            </a:extLst>
          </p:cNvPr>
          <p:cNvSpPr/>
          <p:nvPr/>
        </p:nvSpPr>
        <p:spPr>
          <a:xfrm>
            <a:off x="2813386"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Selection of importance factors</a:t>
            </a:r>
            <a:endParaRPr lang="en-DE" sz="1400" dirty="0" err="1"/>
          </a:p>
        </p:txBody>
      </p:sp>
      <p:sp>
        <p:nvSpPr>
          <p:cNvPr id="11" name="Rectangle 10">
            <a:extLst>
              <a:ext uri="{FF2B5EF4-FFF2-40B4-BE49-F238E27FC236}">
                <a16:creationId xmlns:a16="http://schemas.microsoft.com/office/drawing/2014/main" id="{4B65C3A2-A6E3-3DC2-C5D8-8A754E57D5AB}"/>
              </a:ext>
            </a:extLst>
          </p:cNvPr>
          <p:cNvSpPr/>
          <p:nvPr/>
        </p:nvSpPr>
        <p:spPr>
          <a:xfrm>
            <a:off x="5195659"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Local rating calculation</a:t>
            </a:r>
            <a:endParaRPr lang="en-DE" sz="1400" dirty="0" err="1"/>
          </a:p>
        </p:txBody>
      </p:sp>
      <p:sp>
        <p:nvSpPr>
          <p:cNvPr id="6" name="Rectangle 5">
            <a:extLst>
              <a:ext uri="{FF2B5EF4-FFF2-40B4-BE49-F238E27FC236}">
                <a16:creationId xmlns:a16="http://schemas.microsoft.com/office/drawing/2014/main" id="{73647CC4-7063-E57B-83E3-2AE12E4F1230}"/>
              </a:ext>
            </a:extLst>
          </p:cNvPr>
          <p:cNvSpPr/>
          <p:nvPr/>
        </p:nvSpPr>
        <p:spPr>
          <a:xfrm>
            <a:off x="7577932"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Local score calculation</a:t>
            </a:r>
            <a:endParaRPr lang="en-DE" sz="1400" dirty="0" err="1"/>
          </a:p>
        </p:txBody>
      </p:sp>
      <p:sp>
        <p:nvSpPr>
          <p:cNvPr id="12" name="Rectangle 11">
            <a:extLst>
              <a:ext uri="{FF2B5EF4-FFF2-40B4-BE49-F238E27FC236}">
                <a16:creationId xmlns:a16="http://schemas.microsoft.com/office/drawing/2014/main" id="{862912BB-3EBA-3B87-7219-FE1735881D70}"/>
              </a:ext>
            </a:extLst>
          </p:cNvPr>
          <p:cNvSpPr/>
          <p:nvPr/>
        </p:nvSpPr>
        <p:spPr>
          <a:xfrm>
            <a:off x="9960204"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Global score calculation</a:t>
            </a:r>
            <a:endParaRPr lang="en-DE" sz="1400" dirty="0" err="1"/>
          </a:p>
        </p:txBody>
      </p:sp>
      <p:cxnSp>
        <p:nvCxnSpPr>
          <p:cNvPr id="18" name="Straight Arrow Connector 17">
            <a:extLst>
              <a:ext uri="{FF2B5EF4-FFF2-40B4-BE49-F238E27FC236}">
                <a16:creationId xmlns:a16="http://schemas.microsoft.com/office/drawing/2014/main" id="{86313115-0A1B-8860-D173-A980E919176B}"/>
              </a:ext>
            </a:extLst>
          </p:cNvPr>
          <p:cNvCxnSpPr>
            <a:cxnSpLocks/>
            <a:stCxn id="8" idx="3"/>
            <a:endCxn id="10" idx="1"/>
          </p:cNvCxnSpPr>
          <p:nvPr/>
        </p:nvCxnSpPr>
        <p:spPr>
          <a:xfrm>
            <a:off x="2231113" y="2338826"/>
            <a:ext cx="582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6B85C7-3BC6-92C3-DC9D-EE7626A91F48}"/>
              </a:ext>
            </a:extLst>
          </p:cNvPr>
          <p:cNvCxnSpPr>
            <a:cxnSpLocks/>
            <a:stCxn id="10" idx="3"/>
            <a:endCxn id="11" idx="1"/>
          </p:cNvCxnSpPr>
          <p:nvPr/>
        </p:nvCxnSpPr>
        <p:spPr>
          <a:xfrm>
            <a:off x="4613386" y="2338826"/>
            <a:ext cx="582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A8CB85-3527-7361-2267-32A652C1284A}"/>
              </a:ext>
            </a:extLst>
          </p:cNvPr>
          <p:cNvCxnSpPr>
            <a:cxnSpLocks/>
            <a:stCxn id="11" idx="3"/>
            <a:endCxn id="6" idx="1"/>
          </p:cNvCxnSpPr>
          <p:nvPr/>
        </p:nvCxnSpPr>
        <p:spPr>
          <a:xfrm>
            <a:off x="6995659" y="2338826"/>
            <a:ext cx="582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3FC019F-FFF8-2B3A-7465-21B46F510D22}"/>
              </a:ext>
            </a:extLst>
          </p:cNvPr>
          <p:cNvCxnSpPr>
            <a:cxnSpLocks/>
            <a:stCxn id="6" idx="3"/>
            <a:endCxn id="12" idx="1"/>
          </p:cNvCxnSpPr>
          <p:nvPr/>
        </p:nvCxnSpPr>
        <p:spPr>
          <a:xfrm>
            <a:off x="9377932" y="2338826"/>
            <a:ext cx="5822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BAB7677-E8EF-D6A4-78E2-8BEC45561D69}"/>
              </a:ext>
            </a:extLst>
          </p:cNvPr>
          <p:cNvPicPr>
            <a:picLocks noChangeAspect="1"/>
          </p:cNvPicPr>
          <p:nvPr/>
        </p:nvPicPr>
        <p:blipFill rotWithShape="1">
          <a:blip r:embed="rId2"/>
          <a:srcRect l="79719"/>
          <a:stretch/>
        </p:blipFill>
        <p:spPr>
          <a:xfrm>
            <a:off x="4469813" y="3212976"/>
            <a:ext cx="906107" cy="1500091"/>
          </a:xfrm>
          <a:prstGeom prst="rect">
            <a:avLst/>
          </a:prstGeom>
        </p:spPr>
      </p:pic>
      <p:pic>
        <p:nvPicPr>
          <p:cNvPr id="26" name="Picture 25">
            <a:extLst>
              <a:ext uri="{FF2B5EF4-FFF2-40B4-BE49-F238E27FC236}">
                <a16:creationId xmlns:a16="http://schemas.microsoft.com/office/drawing/2014/main" id="{7F4D7063-65B3-2820-2025-70B8FA4A7DD0}"/>
              </a:ext>
            </a:extLst>
          </p:cNvPr>
          <p:cNvPicPr>
            <a:picLocks noChangeAspect="1"/>
          </p:cNvPicPr>
          <p:nvPr/>
        </p:nvPicPr>
        <p:blipFill rotWithShape="1">
          <a:blip r:embed="rId2"/>
          <a:srcRect l="52420" r="18980"/>
          <a:stretch/>
        </p:blipFill>
        <p:spPr>
          <a:xfrm>
            <a:off x="2394632" y="3212976"/>
            <a:ext cx="1277791" cy="1500091"/>
          </a:xfrm>
          <a:prstGeom prst="rect">
            <a:avLst/>
          </a:prstGeom>
        </p:spPr>
      </p:pic>
      <p:pic>
        <p:nvPicPr>
          <p:cNvPr id="27" name="Picture 26">
            <a:extLst>
              <a:ext uri="{FF2B5EF4-FFF2-40B4-BE49-F238E27FC236}">
                <a16:creationId xmlns:a16="http://schemas.microsoft.com/office/drawing/2014/main" id="{AA9F7084-71FF-F9FF-1B08-A2B8CF26EAAF}"/>
              </a:ext>
            </a:extLst>
          </p:cNvPr>
          <p:cNvPicPr>
            <a:picLocks noChangeAspect="1"/>
          </p:cNvPicPr>
          <p:nvPr/>
        </p:nvPicPr>
        <p:blipFill rotWithShape="1">
          <a:blip r:embed="rId2"/>
          <a:srcRect l="33169" r="46302"/>
          <a:stretch/>
        </p:blipFill>
        <p:spPr>
          <a:xfrm>
            <a:off x="3609125" y="3213109"/>
            <a:ext cx="917177" cy="1500092"/>
          </a:xfrm>
          <a:prstGeom prst="rect">
            <a:avLst/>
          </a:prstGeom>
        </p:spPr>
      </p:pic>
      <p:grpSp>
        <p:nvGrpSpPr>
          <p:cNvPr id="71" name="Group 70">
            <a:extLst>
              <a:ext uri="{FF2B5EF4-FFF2-40B4-BE49-F238E27FC236}">
                <a16:creationId xmlns:a16="http://schemas.microsoft.com/office/drawing/2014/main" id="{8E6C74EE-2668-002D-A1A5-00869624DDD0}"/>
              </a:ext>
            </a:extLst>
          </p:cNvPr>
          <p:cNvGrpSpPr/>
          <p:nvPr/>
        </p:nvGrpSpPr>
        <p:grpSpPr>
          <a:xfrm>
            <a:off x="6888088" y="3164931"/>
            <a:ext cx="4079902" cy="3082434"/>
            <a:chOff x="6361480" y="2998245"/>
            <a:chExt cx="4304001" cy="3251745"/>
          </a:xfrm>
        </p:grpSpPr>
        <p:pic>
          <p:nvPicPr>
            <p:cNvPr id="65" name="Picture 64" descr="A diagram of a flowchart&#10;&#10;Description automatically generated">
              <a:extLst>
                <a:ext uri="{FF2B5EF4-FFF2-40B4-BE49-F238E27FC236}">
                  <a16:creationId xmlns:a16="http://schemas.microsoft.com/office/drawing/2014/main" id="{5DB108A0-7754-0FC4-7F38-D5D3F8B99DA1}"/>
                </a:ext>
              </a:extLst>
            </p:cNvPr>
            <p:cNvPicPr>
              <a:picLocks noChangeAspect="1"/>
            </p:cNvPicPr>
            <p:nvPr/>
          </p:nvPicPr>
          <p:blipFill rotWithShape="1">
            <a:blip r:embed="rId4"/>
            <a:srcRect r="29231" b="17268"/>
            <a:stretch/>
          </p:blipFill>
          <p:spPr>
            <a:xfrm>
              <a:off x="6361480" y="2998245"/>
              <a:ext cx="4304001" cy="3239065"/>
            </a:xfrm>
            <a:prstGeom prst="rect">
              <a:avLst/>
            </a:prstGeom>
          </p:spPr>
        </p:pic>
        <mc:AlternateContent xmlns:mc="http://schemas.openxmlformats.org/markup-compatibility/2006" xmlns:p14="http://schemas.microsoft.com/office/powerpoint/2010/main">
          <mc:Choice Requires="p14">
            <p:contentPart p14:bwMode="auto" r:id="rId5">
              <p14:nvContentPartPr>
                <p14:cNvPr id="68" name="Ink 67">
                  <a:extLst>
                    <a:ext uri="{FF2B5EF4-FFF2-40B4-BE49-F238E27FC236}">
                      <a16:creationId xmlns:a16="http://schemas.microsoft.com/office/drawing/2014/main" id="{C86B86EB-9152-43BD-EF68-2351E45DB8E2}"/>
                    </a:ext>
                  </a:extLst>
                </p14:cNvPr>
                <p14:cNvContentPartPr/>
                <p14:nvPr/>
              </p14:nvContentPartPr>
              <p14:xfrm>
                <a:off x="9147075" y="6127590"/>
                <a:ext cx="49680" cy="122400"/>
              </p14:xfrm>
            </p:contentPart>
          </mc:Choice>
          <mc:Fallback xmlns="">
            <p:pic>
              <p:nvPicPr>
                <p:cNvPr id="68" name="Ink 67">
                  <a:extLst>
                    <a:ext uri="{FF2B5EF4-FFF2-40B4-BE49-F238E27FC236}">
                      <a16:creationId xmlns:a16="http://schemas.microsoft.com/office/drawing/2014/main" id="{C86B86EB-9152-43BD-EF68-2351E45DB8E2}"/>
                    </a:ext>
                  </a:extLst>
                </p:cNvPr>
                <p:cNvPicPr/>
                <p:nvPr/>
              </p:nvPicPr>
              <p:blipFill>
                <a:blip r:embed="rId6"/>
                <a:stretch>
                  <a:fillRect/>
                </a:stretch>
              </p:blipFill>
              <p:spPr>
                <a:xfrm>
                  <a:off x="9128113" y="6108584"/>
                  <a:ext cx="87224" cy="16003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9" name="Ink 68">
                  <a:extLst>
                    <a:ext uri="{FF2B5EF4-FFF2-40B4-BE49-F238E27FC236}">
                      <a16:creationId xmlns:a16="http://schemas.microsoft.com/office/drawing/2014/main" id="{543492AD-C985-16C6-DAF1-9161F509817D}"/>
                    </a:ext>
                  </a:extLst>
                </p14:cNvPr>
                <p14:cNvContentPartPr/>
                <p14:nvPr/>
              </p14:nvContentPartPr>
              <p14:xfrm>
                <a:off x="10476195" y="6092670"/>
                <a:ext cx="39240" cy="149040"/>
              </p14:xfrm>
            </p:contentPart>
          </mc:Choice>
          <mc:Fallback xmlns="">
            <p:pic>
              <p:nvPicPr>
                <p:cNvPr id="69" name="Ink 68">
                  <a:extLst>
                    <a:ext uri="{FF2B5EF4-FFF2-40B4-BE49-F238E27FC236}">
                      <a16:creationId xmlns:a16="http://schemas.microsoft.com/office/drawing/2014/main" id="{543492AD-C985-16C6-DAF1-9161F509817D}"/>
                    </a:ext>
                  </a:extLst>
                </p:cNvPr>
                <p:cNvPicPr/>
                <p:nvPr/>
              </p:nvPicPr>
              <p:blipFill>
                <a:blip r:embed="rId8"/>
                <a:stretch>
                  <a:fillRect/>
                </a:stretch>
              </p:blipFill>
              <p:spPr>
                <a:xfrm>
                  <a:off x="10457707" y="6073660"/>
                  <a:ext cx="76593" cy="186680"/>
                </a:xfrm>
                <a:prstGeom prst="rect">
                  <a:avLst/>
                </a:prstGeom>
              </p:spPr>
            </p:pic>
          </mc:Fallback>
        </mc:AlternateContent>
      </p:grpSp>
    </p:spTree>
    <p:extLst>
      <p:ext uri="{BB962C8B-B14F-4D97-AF65-F5344CB8AC3E}">
        <p14:creationId xmlns:p14="http://schemas.microsoft.com/office/powerpoint/2010/main" val="1717748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7aa55d85-5294-4a40-baed-35dc6d8997be"/>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gt;&lt;!-- Agenda item formats --&gt;&lt;cases&gt;&lt;case level=&quot;1&quot; selected=&quot;0&quot; break=&quot;0&quot; topMinSpacing=&quot;5&quot; topMaxSpacing=&quot;5&quot; bottomMinSpacing=&quot;0&quot; bottomMaxSpacing=&quot;0&quot;&gt;&lt;element field=&quot;itemno&quot; type=&quot;autoshape&quot; autoShape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gt;&lt;paragraphformat alignment=&quot;1&quot; /&gt;&lt;textframe marginLeft=&quot;6&quot; /&gt;&lt;font bold=&quot;1&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36.50472*scale*fontScale&quot; top=&quot;0&quot; width=&quot;agendaWidth-topicLeftSpacing-itemNoWidth&quot; height=&quot;itemHeight&quot; /&gt;&lt;fill foreColor=&quot;#D9D9D9&quot; visible=&quot;1&quot; /&gt;&lt;/element&gt;&lt;element field=&quot;itemno&quot; type=&quot;autoshape&quot; autoShape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gt;&lt;paragraphformat alignment=&quot;1&quot; /&gt;&lt;font bold=&quot;1&quot; /&gt;&lt;textframe marginLeft=&quot;6&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0&quot; break=&quot;0&quot; topMinSpacing=&quot;5&quot; topMaxSpacing=&quot;5&quot; bottomMinSpacing=&quot;0&quot; bottomMaxSpacing=&quot;0&quot;&gt;&lt;element field=&quot;itemno&quot; type=&quot;autoshape&quot; autoShapeType=&quot;1&quot; indent=&quot;36.50472&quot; indent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 indent=&quot;36.50472&quot; indentType=&quot;2&quot;&gt;&lt;paragraphformat alignment=&quot;1&quot; /&gt;&lt;textframe marginLeft=&quot;6&quot; /&gt;&lt;font bold=&quot;1&quot; /&gt;&lt;/element&gt;&lt;element field=&quot;responsible&quot; type=&quot;autoshape&quot; autoShapeType=&quot;1&quot; indent=&quot;36.50472&quot; indentType=&quot;1&quot;&gt;&lt;paragraphformat alignment=&quot;1&quot; /&gt;&lt;/element&gt;&lt;element field=&quot;freecolumn&quot; type=&quot;autoshape&quot; autoShapeType=&quot;1&quot; indent=&quot;36.50472&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1&quot; break=&quot;0&quot; topMinSpacing=&quot;5&quot; topMaxSpacing=&quot;5&quot; bottomMinSpacing=&quot;0&quot; bottomMaxSpacing=&quot;0&quot;&gt;&lt;element type=&quot;autoshape&quot; autoShapeType=&quot;1&quot; value=&quot;&quot;&gt;&lt;position left=&quot;36.50472*2*scale*fontScale&quot; top=&quot;0&quot; width=&quot;agendaWidth-topicLeftSpacing-itemNoWidth-36.50472*scale*fontScale&quot; height=&quot;itemHeight&quot; /&gt;&lt;fill foreColor=&quot;#D9D9D9&quot; visible=&quot;1&quot; /&gt;&lt;/element&gt;&lt;element field=&quot;itemno&quot; type=&quot;autoshape&quot; autoShapeType=&quot;1&quot; indent=&quot;36.50472&quot; indent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 indent=&quot;36.50472&quot; indentType=&quot;2&quot;&gt;&lt;paragraphformat alignment=&quot;1&quot; /&gt;&lt;font bold=&quot;1&quot; /&gt;&lt;textframe marginLeft=&quot;6&quot; /&gt;&lt;/element&gt;&lt;element field=&quot;responsible&quot; type=&quot;autoshape&quot; autoShapeType=&quot;1&quot; indent=&quot;36.50472&quot; indentType=&quot;1&quot;&gt;&lt;paragraphformat alignment=&quot;1&quot; /&gt;&lt;/element&gt;&lt;element field=&quot;freecolumn&quot; type=&quot;autoshape&quot; autoShapeType=&quot;1&quot; indent=&quot;36.50472&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36.50472*scale*fontScale&quot; top=&quot;0&quot; width=&quot;agendaWidth-topicLeftSpacing-itemNoWidth&quot; height=&quot;itemHeight&quot; /&gt;&lt;fill foreColor=&quot;#D9D9D9&quot; visible=&quot;1&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0&quot; break=&quot;1&quot; topMinSpacing=&quot;5&quot; topMaxSpacing=&quot;5&quot; bottomMinSpacing=&quot;0&quot; bottomMaxSpacing=&quot;0&quo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1&quot; break=&quot;1&quot; topMinSpacing=&quot;5&quot; topMaxSpacing=&quot;5&quot; bottomMinSpacing=&quot;0&quot; bottomMaxSpacing=&quot;0&quot;&gt;&lt;element type=&quot;autoshape&quot; autoShapeType=&quot;1&quot; value=&quot;&quot;&gt;&lt;position left=&quot;36.50472*scale*fontScale&quot; top=&quot;0&quot; width=&quot;agendaWidth-topicLeftSpacing-itemNoWidth&quot; height=&quot;itemHeight&quot; /&gt;&lt;fill foreColor=&quot;#D9D9D9&quot; visible=&quot;1&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startTime=&quot;540&quot; timeFormatId=&quot;1&quot; startItemNo=&quot;1&quot; createSingleAgendaSlide=&quot;1&quot; createSeparatingSlides=&quot;1&quot; createBackupSlide=&quot;1&quot; layoutId=&quot;1_1&quot; fontSizeAuto=&quot;0&quot; createSections=&quot;1&quot; singleSlideId=&quot;6f20ca74-e44d-440d-918d-08fd579ddb8f&quot; backupSlideId=&quot;808b4e97-2fdd-4012-b2c6-749300c4479e&quot; backupSectionId=&quot;{77D581DC-2ADD-4AEE-A9AF-A8FA38208DC0}&quot;&gt;&lt;columns&gt;&lt;column field=&quot;itemno&quot; label=&quot;No.&quot; checked=&quot;1&quot; leftSpacing=&quot;0&quot; rightSpacing=&quot;0&quot; dock=&quot;1&quot; fixedWidth=&quot;31.50472&quot; /&gt;&lt;column field=&quot;topic&quot; label=&quot;Topic&quot; leftSpacing=&quot;5&quot; rightDistribute=&quot;1&quot; dock=&quot;1&quot; rightSpacing=&quot;238.1087&quot; /&gt;&lt;column field=&quot;responsible&quot; label=&quot;Responsible&quot; visible=&quot;1&quot; checked=&quot;1&quot; leftSpacing=&quot;10&quot; rightDistribute=&quot;1&quot; dock=&quot;1&quot; rightSpacing=&quot;238.1087&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level=&quot;1&quot; generateAgendaSlide=&quot;1&quot; showAgendaItem=&quot;1&quot; isBreak=&quot;0&quot; itemNo=&quot;1&quot; subItemNo=&quot;0&quot; topic=&quot;hh&quot; agendaSlideId=&quot;c4890ecf-35a5-46b6-9892-d7ea482a38fa&quot; sectionId=&quot;{46E0ABCB-CC19-4BAF-B442-7D3C448AE2FD}&quot; /&gt;&lt;item duration=&quot;30&quot; level=&quot;1&quot; generateAgendaSlide=&quot;1&quot; showAgendaItem=&quot;1&quot; isBreak=&quot;0&quot; itemNo=&quot;2&quot; subItemNo=&quot;0&quot; topic=&quot;h&quot; agendaSlideId=&quot;7dbb8668-6c91-4e06-bb6e-f567a082f71a&quot; sectionId=&quot;{F1924F9A-C0F5-4F58-8B7A-26DC9FBF25E9}&quot; /&gt;&lt;item duration=&quot;30&quot; level=&quot;1&quot; generateAgendaSlide=&quot;1&quot; showAgendaItem=&quot;1&quot; isBreak=&quot;0&quot; itemNo=&quot;3&quot; subItemNo=&quot;0&quot; topic=&quot;hh&quot; agendaSlideId=&quot;44954ab3-3e43-4881-bc1c-285b3c7644e0&quot; sectionId=&quot;{E909859D-233A-4095-9677-DD7BA8D01C28}&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Reglerentwurf und Validierung"/>
  <p:tag name="EE4P_AGENDAWIZARD_PROPERTIES" val="61.12504/243.3892/233.2558/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
  <p:tag name="EE4P_AGENDAWIZARD_PROPERTIES" val="31.12504/243.3892/25/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Systemaufbau"/>
  <p:tag name="EE4P_AGENDAWIZARD_PROPERTIES" val="61.12504/206.8845/233.2558/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31.12504/206.8845/25/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Stand der Technik"/>
  <p:tag name="EE4P_AGENDAWIZARD_PROPERTIES" val="61.12504/170.3798/233.2558/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2"/>
  <p:tag name="EE4P_AGENDAWIZARD_PROPERTIES" val="31.12504/170.3798/25/31.50472"/>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Motivation und Grundlagen"/>
  <p:tag name="EE4P_AGENDAWIZARD_PROPERTIES" val="61.12504/133.875/233.2558/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1"/>
  <p:tag name="EE4P_AGENDAWIZARD_PROPERTIES" val="31.12504/133.875/25/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Zusammenfassung und Ausblick"/>
  <p:tag name="EE4P_AGENDAWIZARD_PROPERTIES" val="61.12504/279.894/233.2558/31.5047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5"/>
  <p:tag name="EE4P_AGENDAWIZARD_PROPERTIES" val="31.12504/279.894/25/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Zusammenfassung und Ausblick"/>
  <p:tag name="EE4P_AGENDAWIZARD_PROPERTIES" val="61.12504/279.894/233.2558/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5"/>
  <p:tag name="EE4P_AGENDAWIZARD_PROPERTIES" val="31.12504/279.894/25/31.50472"/>
</p:tagLst>
</file>

<file path=ppt/theme/theme1.xml><?xml version="1.0" encoding="utf-8"?>
<a:theme xmlns:a="http://schemas.openxmlformats.org/drawingml/2006/main" name="Titelfolie">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63908546-B589-4135-B21E-222549E5AE80}" vid="{AC16B009-AFFA-4495-AE57-B09ABBB6FD51}"/>
    </a:ext>
  </a:extLst>
</a:theme>
</file>

<file path=ppt/theme/theme2.xml><?xml version="1.0" encoding="utf-8"?>
<a:theme xmlns:a="http://schemas.openxmlformats.org/drawingml/2006/main" name="Inhaltsfolien">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solidFill>
            <a:schemeClr val="bg1">
              <a:lumMod val="65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113000"/>
          </a:lnSpc>
          <a:defRPr sz="1400" dirty="0" err="1" smtClean="0"/>
        </a:defPPr>
      </a:lstStyle>
      <a:style>
        <a:lnRef idx="1">
          <a:schemeClr val="accent1"/>
        </a:lnRef>
        <a:fillRef idx="0">
          <a:schemeClr val="accent1"/>
        </a:fillRef>
        <a:effectRef idx="0">
          <a:schemeClr val="accent1"/>
        </a:effectRef>
        <a:fontRef idx="minor">
          <a:schemeClr val="tx1"/>
        </a:fontRef>
      </a:style>
    </a:spDef>
    <a:txDef>
      <a:spPr>
        <a:noFill/>
      </a:spPr>
      <a:bodyPr wrap="square" lIns="0" tIns="0" rIns="0" bIns="0" rtlCol="0">
        <a:spAutoFit/>
      </a:bodyPr>
      <a:lstStyle>
        <a:defPPr>
          <a:lnSpc>
            <a:spcPct val="114000"/>
          </a:lnSpc>
          <a:defRPr sz="1400" dirty="0" err="1" smtClean="0">
            <a:latin typeface="+mn-lt"/>
          </a:defRPr>
        </a:defPPr>
      </a:lstStyle>
    </a:txDef>
  </a:objectDefaults>
  <a:extraClrSchemeLst/>
  <a:extLst>
    <a:ext uri="{05A4C25C-085E-4340-85A3-A5531E510DB2}">
      <thm15:themeFamily xmlns:thm15="http://schemas.microsoft.com/office/thememl/2012/main" name="Präsentation1" id="{63908546-B589-4135-B21E-222549E5AE80}" vid="{370F9FDD-E146-4643-ABE8-7FFA402BBFCD}"/>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d258917-277f-42cd-a3cd-14c4e9ee58bc}" enabled="1" method="Standard" siteId="{38ae3bcd-9579-4fd4-adda-b42e1495d55a}" contentBits="0" removed="0"/>
</clbl:labelList>
</file>

<file path=docProps/app.xml><?xml version="1.0" encoding="utf-8"?>
<Properties xmlns="http://schemas.openxmlformats.org/officeDocument/2006/extended-properties" xmlns:vt="http://schemas.openxmlformats.org/officeDocument/2006/docPropsVTypes">
  <Template>blank</Template>
  <TotalTime>0</TotalTime>
  <Words>3104</Words>
  <Application>Microsoft Office PowerPoint</Application>
  <PresentationFormat>Widescreen</PresentationFormat>
  <Paragraphs>407</Paragraphs>
  <Slides>50</Slides>
  <Notes>12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1" baseType="lpstr">
      <vt:lpstr>Arial</vt:lpstr>
      <vt:lpstr>Calibri</vt:lpstr>
      <vt:lpstr>CharterBT-Roman</vt:lpstr>
      <vt:lpstr>Courier New</vt:lpstr>
      <vt:lpstr>Roboto</vt:lpstr>
      <vt:lpstr>Segoe UI</vt:lpstr>
      <vt:lpstr>Symbol</vt:lpstr>
      <vt:lpstr>Wingdings</vt:lpstr>
      <vt:lpstr>Titelfolie</vt:lpstr>
      <vt:lpstr>Inhaltsfolien</vt:lpstr>
      <vt:lpstr>think-cell Folie</vt:lpstr>
      <vt:lpstr>Methodical Approach for Analyzing Process Variables and Optimizing Boundary Conditions in Multi-Axis Robot Programs</vt:lpstr>
      <vt:lpstr>Table of Contents</vt:lpstr>
      <vt:lpstr>Growth of Industrial Robots and Applications</vt:lpstr>
      <vt:lpstr>Manufacturing Methods</vt:lpstr>
      <vt:lpstr>Example: Traversing a Toolpath With Different C-Rotation</vt:lpstr>
      <vt:lpstr>Shortcomings in Current Methodologies</vt:lpstr>
      <vt:lpstr>Elaboration of the Research Gap </vt:lpstr>
      <vt:lpstr>Extraction of Process Variables</vt:lpstr>
      <vt:lpstr>User Defined Importance Factors and Evaluation</vt:lpstr>
      <vt:lpstr>Boundary Condition Optimization</vt:lpstr>
      <vt:lpstr>Modeled Robot and Analyzed Toolpath </vt:lpstr>
      <vt:lpstr>Traversing the Toolpath</vt:lpstr>
      <vt:lpstr>Extracting Joint Positions</vt:lpstr>
      <vt:lpstr>Local and Global Score</vt:lpstr>
      <vt:lpstr>Addition of a Second Redundant DoF in Form of a Rotary-Tilt-Table</vt:lpstr>
      <vt:lpstr>Visualization of the PSO-Algorithm </vt:lpstr>
      <vt:lpstr>Valid Proof Of Concept</vt:lpstr>
      <vt:lpstr>Contact</vt:lpstr>
      <vt:lpstr>Sources</vt:lpstr>
      <vt:lpstr>CNC machines</vt:lpstr>
      <vt:lpstr>Industrial Robot</vt:lpstr>
      <vt:lpstr>Manufacturing Systems with Redundant DoFs</vt:lpstr>
      <vt:lpstr>Singularity</vt:lpstr>
      <vt:lpstr>Interdependence of various parameters and elements</vt:lpstr>
      <vt:lpstr>Additional information for angular position of each joint</vt:lpstr>
      <vt:lpstr>Hard and soft limits with desired range</vt:lpstr>
      <vt:lpstr>Exemplary methods for energy usage calculations</vt:lpstr>
      <vt:lpstr>Rotation around the C-Axis of a welding torch</vt:lpstr>
      <vt:lpstr>Torch Orientation</vt:lpstr>
      <vt:lpstr>Transforming Time-Series Data into Scalar Values </vt:lpstr>
      <vt:lpstr>General Process Analysis</vt:lpstr>
      <vt:lpstr>Optimization Loop With CAM Software in the Loop</vt:lpstr>
      <vt:lpstr>Modeled Robot</vt:lpstr>
      <vt:lpstr>Modeling a Basic Toolpath</vt:lpstr>
      <vt:lpstr>Rotation around the Z-axis for toolpath 1</vt:lpstr>
      <vt:lpstr>Toolpath 2 </vt:lpstr>
      <vt:lpstr>Toolpath 3</vt:lpstr>
      <vt:lpstr>G-code Variation </vt:lpstr>
      <vt:lpstr>Toolpath 2 and Score</vt:lpstr>
      <vt:lpstr>Toolpath 3 and Score</vt:lpstr>
      <vt:lpstr>PowerPoint Presentation</vt:lpstr>
      <vt:lpstr>Rotation toolpath 2</vt:lpstr>
      <vt:lpstr>Toolpath 3</vt:lpstr>
      <vt:lpstr>PowerPoint Presentation</vt:lpstr>
      <vt:lpstr>PowerPoint Presentation</vt:lpstr>
      <vt:lpstr>PowerPoint Presentation</vt:lpstr>
      <vt:lpstr>PowerPoint Presentation</vt:lpstr>
      <vt:lpstr>PowerPoint Presentation</vt:lpstr>
      <vt:lpstr>PowerPoint Presentation</vt:lpstr>
      <vt:lpstr>Swarm Optimization </vt:lpstr>
    </vt:vector>
  </TitlesOfParts>
  <Company>Leibniz-Rechenzentrum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Christian Bernauer</dc:creator>
  <cp:lastModifiedBy>Nalivaika, Jan (ext) (T AMC FMP-DE)</cp:lastModifiedBy>
  <cp:revision>80</cp:revision>
  <cp:lastPrinted>2015-07-30T14:04:45Z</cp:lastPrinted>
  <dcterms:created xsi:type="dcterms:W3CDTF">2022-01-29T16:55:15Z</dcterms:created>
  <dcterms:modified xsi:type="dcterms:W3CDTF">2024-02-20T09:49:52Z</dcterms:modified>
</cp:coreProperties>
</file>